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trictFirstAndLastChars="0" embedTrueTypeFonts="1" saveSubsetFonts="1" autoCompressPictures="0">
  <p:sldMasterIdLst>
    <p:sldMasterId id="2147483648" r:id="rId1"/>
    <p:sldMasterId id="2147483666" r:id="rId2"/>
  </p:sldMasterIdLst>
  <p:notesMasterIdLst>
    <p:notesMasterId r:id="rId20"/>
  </p:notesMasterIdLst>
  <p:sldIdLst>
    <p:sldId id="292" r:id="rId3"/>
    <p:sldId id="259" r:id="rId4"/>
    <p:sldId id="261" r:id="rId5"/>
    <p:sldId id="293" r:id="rId6"/>
    <p:sldId id="263" r:id="rId7"/>
    <p:sldId id="294" r:id="rId8"/>
    <p:sldId id="262" r:id="rId9"/>
    <p:sldId id="288" r:id="rId10"/>
    <p:sldId id="275" r:id="rId11"/>
    <p:sldId id="274" r:id="rId12"/>
    <p:sldId id="291" r:id="rId13"/>
    <p:sldId id="279" r:id="rId14"/>
    <p:sldId id="283" r:id="rId15"/>
    <p:sldId id="269" r:id="rId16"/>
    <p:sldId id="282" r:id="rId17"/>
    <p:sldId id="266" r:id="rId18"/>
    <p:sldId id="289" r:id="rId19"/>
  </p:sldIdLst>
  <p:sldSz cx="9906000" cy="6858000" type="A4"/>
  <p:notesSz cx="6858000" cy="9144000"/>
  <p:embeddedFontLst>
    <p:embeddedFont>
      <p:font typeface="Yu Gothic Medium" panose="020B0500000000000000" pitchFamily="50" charset="-128"/>
      <p:regular r:id="rId21"/>
    </p:embeddedFont>
    <p:embeddedFont>
      <p:font typeface="Quattrocento Sans" panose="020B0502050000020003" pitchFamily="34" charset="0"/>
      <p:regular r:id="rId22"/>
      <p:bold r:id="rId23"/>
      <p:italic r:id="rId24"/>
      <p:boldItalic r:id="rId25"/>
    </p:embeddedFont>
    <p:embeddedFont>
      <p:font typeface="游ゴシック" panose="020B0400000000000000" pitchFamily="50" charset="-128"/>
      <p:regular r:id="rId26"/>
      <p:bold r:id="rId27"/>
    </p:embeddedFont>
    <p:embeddedFont>
      <p:font typeface="游ゴシック" panose="020B0400000000000000" pitchFamily="50" charset="-128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61">
          <p15:clr>
            <a:srgbClr val="A4A3A4"/>
          </p15:clr>
        </p15:guide>
        <p15:guide id="3" pos="5887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8" roundtripDataSignature="AMtx7mivIkwRfvnrFRWs55EfCbxLwJp9w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8E1"/>
    <a:srgbClr val="F4F4F4"/>
    <a:srgbClr val="CA123F"/>
    <a:srgbClr val="505050"/>
    <a:srgbClr val="E8EDF1"/>
    <a:srgbClr val="FFFFFF"/>
    <a:srgbClr val="CCCCCC"/>
    <a:srgbClr val="F6F0E6"/>
    <a:srgbClr val="44240C"/>
    <a:srgbClr val="412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11420A-1641-4704-A1F1-9408523980F4}" v="21" dt="2025-02-03T02:56:14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55" autoAdjust="0"/>
    <p:restoredTop sz="94689"/>
  </p:normalViewPr>
  <p:slideViewPr>
    <p:cSldViewPr snapToGrid="0">
      <p:cViewPr varScale="1">
        <p:scale>
          <a:sx n="60" d="100"/>
          <a:sy n="60" d="100"/>
        </p:scale>
        <p:origin x="1512" y="48"/>
      </p:cViewPr>
      <p:guideLst>
        <p:guide orient="horz" pos="346"/>
        <p:guide pos="361"/>
        <p:guide pos="5887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8" Type="http://customschemas.google.com/relationships/presentationmetadata" Target="metadata"/><Relationship Id="rId46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573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53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ja-JP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58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8392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57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39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のみ">
  <p:cSld name="1_タイトルのみ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8"/>
          <p:cNvSpPr>
            <a:spLocks noGrp="1"/>
          </p:cNvSpPr>
          <p:nvPr>
            <p:ph type="pic" idx="2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8"/>
          <p:cNvSpPr txBox="1">
            <a:spLocks noGrp="1"/>
          </p:cNvSpPr>
          <p:nvPr>
            <p:ph type="body" idx="1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9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0"/>
          <p:cNvSpPr txBox="1">
            <a:spLocks noGrp="1"/>
          </p:cNvSpPr>
          <p:nvPr>
            <p:ph type="title"/>
          </p:nvPr>
        </p:nvSpPr>
        <p:spPr>
          <a:xfrm rot="5400000">
            <a:off x="5251450" y="2203450"/>
            <a:ext cx="5811838" cy="213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body" idx="1"/>
          </p:nvPr>
        </p:nvSpPr>
        <p:spPr>
          <a:xfrm rot="5400000">
            <a:off x="903288" y="142875"/>
            <a:ext cx="5811838" cy="625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つのコンテンツ">
  <p:cSld name="1_2 つのコンテンツ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17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553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88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068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576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06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83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タイトル スライド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788988" y="1028720"/>
            <a:ext cx="8543924" cy="34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901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807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511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095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43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 スライド">
  <p:cSld name="1_タイトル スライド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>
  <p:cSld name="セクション見出し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0"/>
          <p:cNvSpPr>
            <a:spLocks noGrp="1"/>
          </p:cNvSpPr>
          <p:nvPr>
            <p:ph type="pic" idx="2"/>
          </p:nvPr>
        </p:nvSpPr>
        <p:spPr>
          <a:xfrm>
            <a:off x="573088" y="1208741"/>
            <a:ext cx="8759825" cy="50999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2078617" y="312843"/>
            <a:ext cx="725429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788988" y="1028720"/>
            <a:ext cx="8543924" cy="20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図 2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8DC0A95F-9AF5-AA97-B173-0E5ED145A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999" y="235624"/>
            <a:ext cx="1170952" cy="3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2"/>
          </p:nvPr>
        </p:nvSpPr>
        <p:spPr>
          <a:xfrm>
            <a:off x="5029200" y="1825625"/>
            <a:ext cx="41957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2"/>
          </p:nvPr>
        </p:nvSpPr>
        <p:spPr>
          <a:xfrm>
            <a:off x="682625" y="2505075"/>
            <a:ext cx="41910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6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6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body" idx="1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body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15">
            <a:extLst>
              <a:ext uri="{FF2B5EF4-FFF2-40B4-BE49-F238E27FC236}">
                <a16:creationId xmlns:a16="http://schemas.microsoft.com/office/drawing/2014/main" id="{44FD7D22-9DC8-872F-9161-4706CCCC4DD1}"/>
              </a:ext>
            </a:extLst>
          </p:cNvPr>
          <p:cNvSpPr txBox="1"/>
          <p:nvPr userDrawn="1"/>
        </p:nvSpPr>
        <p:spPr>
          <a:xfrm>
            <a:off x="9082050" y="6440273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 sz="900" b="0" i="0" u="none" strike="noStrike" cap="none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11;p15">
            <a:extLst>
              <a:ext uri="{FF2B5EF4-FFF2-40B4-BE49-F238E27FC236}">
                <a16:creationId xmlns:a16="http://schemas.microsoft.com/office/drawing/2014/main" id="{3AD2538E-2FAE-2F06-AFCE-FC76A16152B6}"/>
              </a:ext>
            </a:extLst>
          </p:cNvPr>
          <p:cNvCxnSpPr/>
          <p:nvPr userDrawn="1"/>
        </p:nvCxnSpPr>
        <p:spPr>
          <a:xfrm>
            <a:off x="9442092" y="6560454"/>
            <a:ext cx="0" cy="108000"/>
          </a:xfrm>
          <a:prstGeom prst="straightConnector1">
            <a:avLst/>
          </a:prstGeom>
          <a:noFill/>
          <a:ln w="9525" cap="flat" cmpd="sng">
            <a:solidFill>
              <a:srgbClr val="505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202;p4">
            <a:extLst>
              <a:ext uri="{FF2B5EF4-FFF2-40B4-BE49-F238E27FC236}">
                <a16:creationId xmlns:a16="http://schemas.microsoft.com/office/drawing/2014/main" id="{3601DB2E-2E7B-5170-07BA-7B711D61DB53}"/>
              </a:ext>
            </a:extLst>
          </p:cNvPr>
          <p:cNvSpPr txBox="1"/>
          <p:nvPr userDrawn="1"/>
        </p:nvSpPr>
        <p:spPr>
          <a:xfrm>
            <a:off x="7021945" y="6569951"/>
            <a:ext cx="2346822" cy="12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0" i="0">
                <a:solidFill>
                  <a:srgbClr val="AEABA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Roboto"/>
                <a:sym typeface="Roboto"/>
              </a:rPr>
              <a:t>Copyright © Nestle Group All Rights Reserved.</a:t>
            </a:r>
            <a:endParaRPr sz="700">
              <a:solidFill>
                <a:srgbClr val="AEABAB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2766B-3607-4954-8D3F-64FE6BD316E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DF6A-9B53-4431-85D8-6392DBD9F7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60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nestle.jp/front/contents/ambassador/amb/#ecosyslineup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estle.jp/home/office-coffee/amb/amb-nba-slim-3/#simulat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hop.nestle.jp/front/contents/ambassador/amb/invoice/" TargetMode="Externa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nestle.jp/front/contents/guide/pa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nestle.jp/front/contents/ambassador/amb/invoic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s.tl/awcform&#8203;" TargetMode="External"/><Relationship Id="rId5" Type="http://schemas.openxmlformats.org/officeDocument/2006/relationships/hyperlink" Target="https://nes.tl/workfaq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46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ADB59D-6B5F-9547-CB15-DC7444CF07EA}"/>
              </a:ext>
            </a:extLst>
          </p:cNvPr>
          <p:cNvSpPr txBox="1"/>
          <p:nvPr/>
        </p:nvSpPr>
        <p:spPr>
          <a:xfrm>
            <a:off x="1190737" y="6087036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3"/>
              </a:rPr>
              <a:t>こちら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92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A3D91F53-0B91-2512-B0C0-938060F1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89" y="984987"/>
            <a:ext cx="8919221" cy="5383235"/>
          </a:xfrm>
          <a:prstGeom prst="rect">
            <a:avLst/>
          </a:prstGeom>
        </p:spPr>
      </p:pic>
      <p:sp>
        <p:nvSpPr>
          <p:cNvPr id="267" name="Google Shape;267;p10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他のプラン</a:t>
            </a:r>
            <a:r>
              <a:rPr lang="ja-JP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と</a:t>
            </a:r>
            <a:r>
              <a:rPr lang="ja-JP" sz="240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比較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091597AC-EEB2-0BF8-0E39-51C74C4BF22B}"/>
              </a:ext>
            </a:extLst>
          </p:cNvPr>
          <p:cNvSpPr/>
          <p:nvPr/>
        </p:nvSpPr>
        <p:spPr>
          <a:xfrm>
            <a:off x="8588187" y="204141"/>
            <a:ext cx="1116979" cy="420115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記入ページ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C7CF00-5F80-95FE-AC5D-A6770AF155B4}"/>
              </a:ext>
            </a:extLst>
          </p:cNvPr>
          <p:cNvSpPr txBox="1"/>
          <p:nvPr/>
        </p:nvSpPr>
        <p:spPr>
          <a:xfrm>
            <a:off x="515105" y="6391837"/>
            <a:ext cx="745258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 dirty="0">
                <a:solidFill>
                  <a:srgbClr val="505050"/>
                </a:solidFill>
                <a:latin typeface="游ゴシック"/>
                <a:ea typeface="游ゴシック"/>
                <a:sym typeface="Arial"/>
              </a:rPr>
              <a:t>※</a:t>
            </a:r>
            <a:r>
              <a:rPr lang="en-US" sz="800" dirty="0" err="1">
                <a:solidFill>
                  <a:srgbClr val="505050"/>
                </a:solidFill>
                <a:latin typeface="游ゴシック"/>
                <a:ea typeface="游ゴシック"/>
              </a:rPr>
              <a:t>金額は全て税込で表記しています</a:t>
            </a:r>
            <a:r>
              <a:rPr lang="en-US" sz="800" dirty="0">
                <a:solidFill>
                  <a:srgbClr val="505050"/>
                </a:solidFill>
                <a:latin typeface="游ゴシック"/>
                <a:ea typeface="游ゴシック"/>
              </a:rPr>
              <a:t>。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</a:rPr>
              <a:t>※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  <a:sym typeface="Arial"/>
              </a:rPr>
              <a:t>1 </a:t>
            </a:r>
            <a:r>
              <a:rPr lang="ja-JP" altLang="en-US" sz="800" dirty="0">
                <a:solidFill>
                  <a:srgbClr val="505050"/>
                </a:solidFill>
                <a:latin typeface="游ゴシック"/>
                <a:ea typeface="游ゴシック"/>
                <a:sym typeface="Arial"/>
              </a:rPr>
              <a:t>ウォーターサーバーはつきません。コーヒーメーカーは「ネスカフェ ドルチェ グスト バリスタ スリム」となります。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  <a:sym typeface="Arial"/>
              </a:rPr>
              <a:t> 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※2 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</a:rPr>
              <a:t>5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名が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20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営業日に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</a:rPr>
              <a:t>1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杯ずつ飲む場合。お支払いは注文時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(3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か月ごと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)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/>
                <a:ea typeface="游ゴシック"/>
              </a:rPr>
              <a:t>になります。</a:t>
            </a:r>
            <a:r>
              <a:rPr lang="en-US" altLang="ja-JP" sz="800" dirty="0">
                <a:solidFill>
                  <a:srgbClr val="505050"/>
                </a:solidFill>
                <a:latin typeface="游ゴシック"/>
                <a:ea typeface="游ゴシック"/>
              </a:rPr>
              <a:t> </a:t>
            </a:r>
            <a:endParaRPr lang="en-US" altLang="ja-JP" sz="800" dirty="0">
              <a:solidFill>
                <a:srgbClr val="505050"/>
              </a:solidFill>
              <a:latin typeface="游ゴシック"/>
              <a:ea typeface="游ゴシック"/>
              <a:sym typeface="Arial"/>
            </a:endParaRPr>
          </a:p>
        </p:txBody>
      </p:sp>
      <p:sp>
        <p:nvSpPr>
          <p:cNvPr id="9" name="Google Shape;234;p8">
            <a:extLst>
              <a:ext uri="{FF2B5EF4-FFF2-40B4-BE49-F238E27FC236}">
                <a16:creationId xmlns:a16="http://schemas.microsoft.com/office/drawing/2014/main" id="{21282F49-5457-52D9-1A23-AB2EE979786B}"/>
              </a:ext>
            </a:extLst>
          </p:cNvPr>
          <p:cNvSpPr txBox="1"/>
          <p:nvPr/>
        </p:nvSpPr>
        <p:spPr>
          <a:xfrm>
            <a:off x="6133087" y="758885"/>
            <a:ext cx="3343463" cy="16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ja-JP" sz="80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</a:t>
            </a:r>
            <a:r>
              <a:rPr lang="ja-JP" altLang="en-US" sz="80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お客様で比較検討された他社の情報を入力してください。</a:t>
            </a:r>
            <a:endParaRPr lang="ja-JP" altLang="en-US" sz="80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68D6DA-DC60-C0AD-2E1E-C0FF214EBDA3}"/>
              </a:ext>
            </a:extLst>
          </p:cNvPr>
          <p:cNvSpPr txBox="1"/>
          <p:nvPr/>
        </p:nvSpPr>
        <p:spPr>
          <a:xfrm>
            <a:off x="8227554" y="139032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画像貼付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619607-A1C4-E0A3-A534-AF96FC9B729B}"/>
              </a:ext>
            </a:extLst>
          </p:cNvPr>
          <p:cNvSpPr txBox="1"/>
          <p:nvPr/>
        </p:nvSpPr>
        <p:spPr>
          <a:xfrm>
            <a:off x="6652730" y="139032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画像貼付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ACDEC0-50B6-26B3-8E92-BCD19606414A}"/>
              </a:ext>
            </a:extLst>
          </p:cNvPr>
          <p:cNvSpPr txBox="1"/>
          <p:nvPr/>
        </p:nvSpPr>
        <p:spPr>
          <a:xfrm>
            <a:off x="7844732" y="2070919"/>
            <a:ext cx="1488180" cy="6791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2F2F20-6905-85B1-87E7-5A401644C7CF}"/>
              </a:ext>
            </a:extLst>
          </p:cNvPr>
          <p:cNvSpPr txBox="1"/>
          <p:nvPr/>
        </p:nvSpPr>
        <p:spPr>
          <a:xfrm>
            <a:off x="7841556" y="4252194"/>
            <a:ext cx="1488181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374608-D406-315C-1F2F-33C16CFFA2F1}"/>
              </a:ext>
            </a:extLst>
          </p:cNvPr>
          <p:cNvSpPr txBox="1"/>
          <p:nvPr/>
        </p:nvSpPr>
        <p:spPr>
          <a:xfrm>
            <a:off x="7841556" y="4706697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845E55-DFAC-4785-FDD0-9718898D109A}"/>
              </a:ext>
            </a:extLst>
          </p:cNvPr>
          <p:cNvSpPr txBox="1"/>
          <p:nvPr/>
        </p:nvSpPr>
        <p:spPr>
          <a:xfrm>
            <a:off x="7841556" y="5032226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116041-0D14-5BAC-C6F1-B90E953D2445}"/>
              </a:ext>
            </a:extLst>
          </p:cNvPr>
          <p:cNvSpPr txBox="1"/>
          <p:nvPr/>
        </p:nvSpPr>
        <p:spPr>
          <a:xfrm>
            <a:off x="7841556" y="5367459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7CB8591-EEFE-4537-37D8-92F69321F64B}"/>
              </a:ext>
            </a:extLst>
          </p:cNvPr>
          <p:cNvSpPr txBox="1"/>
          <p:nvPr/>
        </p:nvSpPr>
        <p:spPr>
          <a:xfrm>
            <a:off x="7841556" y="5694893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023342C-12FC-34FC-ED73-8BE9F98D51E6}"/>
              </a:ext>
            </a:extLst>
          </p:cNvPr>
          <p:cNvSpPr txBox="1"/>
          <p:nvPr/>
        </p:nvSpPr>
        <p:spPr>
          <a:xfrm>
            <a:off x="7844731" y="6056128"/>
            <a:ext cx="1488181" cy="34326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04A5FC-E7E6-5FD6-22ED-8D968CB568ED}"/>
              </a:ext>
            </a:extLst>
          </p:cNvPr>
          <p:cNvSpPr txBox="1"/>
          <p:nvPr/>
        </p:nvSpPr>
        <p:spPr>
          <a:xfrm>
            <a:off x="7841557" y="2751878"/>
            <a:ext cx="1488180" cy="576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064B20-77AE-0329-8C48-E01B2525FE6C}"/>
              </a:ext>
            </a:extLst>
          </p:cNvPr>
          <p:cNvSpPr txBox="1"/>
          <p:nvPr/>
        </p:nvSpPr>
        <p:spPr>
          <a:xfrm>
            <a:off x="7841557" y="3344968"/>
            <a:ext cx="1488180" cy="438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F96395-AB80-99A1-CB31-E48DC6FBB470}"/>
              </a:ext>
            </a:extLst>
          </p:cNvPr>
          <p:cNvSpPr txBox="1"/>
          <p:nvPr/>
        </p:nvSpPr>
        <p:spPr>
          <a:xfrm>
            <a:off x="7841557" y="3802734"/>
            <a:ext cx="1488180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E6743C0-A072-6239-C81B-A0C4A9F0EBF9}"/>
              </a:ext>
            </a:extLst>
          </p:cNvPr>
          <p:cNvSpPr txBox="1"/>
          <p:nvPr/>
        </p:nvSpPr>
        <p:spPr>
          <a:xfrm>
            <a:off x="6260143" y="2068945"/>
            <a:ext cx="1488180" cy="6791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66245A-C3D0-CA16-04C9-72149AD4A2D5}"/>
              </a:ext>
            </a:extLst>
          </p:cNvPr>
          <p:cNvSpPr txBox="1"/>
          <p:nvPr/>
        </p:nvSpPr>
        <p:spPr>
          <a:xfrm>
            <a:off x="6256967" y="4252194"/>
            <a:ext cx="1488181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D667E1-FDE1-DAAB-A6A7-DBFA76BF3258}"/>
              </a:ext>
            </a:extLst>
          </p:cNvPr>
          <p:cNvSpPr txBox="1"/>
          <p:nvPr/>
        </p:nvSpPr>
        <p:spPr>
          <a:xfrm>
            <a:off x="6256967" y="4704723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10CB9B-ED3E-F9E5-E814-CF2CEB2CFC65}"/>
              </a:ext>
            </a:extLst>
          </p:cNvPr>
          <p:cNvSpPr txBox="1"/>
          <p:nvPr/>
        </p:nvSpPr>
        <p:spPr>
          <a:xfrm>
            <a:off x="6256967" y="5030252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3A399E9-99FE-3ACA-F14B-D5266F325509}"/>
              </a:ext>
            </a:extLst>
          </p:cNvPr>
          <p:cNvSpPr txBox="1"/>
          <p:nvPr/>
        </p:nvSpPr>
        <p:spPr>
          <a:xfrm>
            <a:off x="6256967" y="5365485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2F895A2-E2C4-F9D2-9237-9663C1BD2B87}"/>
              </a:ext>
            </a:extLst>
          </p:cNvPr>
          <p:cNvSpPr txBox="1"/>
          <p:nvPr/>
        </p:nvSpPr>
        <p:spPr>
          <a:xfrm>
            <a:off x="6256967" y="5692919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25D906-80AF-537E-4D5A-E74AD14602E9}"/>
              </a:ext>
            </a:extLst>
          </p:cNvPr>
          <p:cNvSpPr txBox="1"/>
          <p:nvPr/>
        </p:nvSpPr>
        <p:spPr>
          <a:xfrm>
            <a:off x="6260142" y="6054154"/>
            <a:ext cx="1488181" cy="34326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E359C3-7A0B-04CD-78AF-F3468A2B6A75}"/>
              </a:ext>
            </a:extLst>
          </p:cNvPr>
          <p:cNvSpPr txBox="1"/>
          <p:nvPr/>
        </p:nvSpPr>
        <p:spPr>
          <a:xfrm>
            <a:off x="6256968" y="2749904"/>
            <a:ext cx="1488180" cy="576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ECEE9D-DD08-4563-1E60-D36DCF888CCB}"/>
              </a:ext>
            </a:extLst>
          </p:cNvPr>
          <p:cNvSpPr txBox="1"/>
          <p:nvPr/>
        </p:nvSpPr>
        <p:spPr>
          <a:xfrm>
            <a:off x="6256968" y="3342994"/>
            <a:ext cx="1488180" cy="438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73366B-4135-6087-5724-74BF73909386}"/>
              </a:ext>
            </a:extLst>
          </p:cNvPr>
          <p:cNvSpPr txBox="1"/>
          <p:nvPr/>
        </p:nvSpPr>
        <p:spPr>
          <a:xfrm>
            <a:off x="6256968" y="3802734"/>
            <a:ext cx="1488180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89CBF9-BB94-B42A-2FE4-BE7BEAB34128}"/>
              </a:ext>
            </a:extLst>
          </p:cNvPr>
          <p:cNvSpPr txBox="1"/>
          <p:nvPr/>
        </p:nvSpPr>
        <p:spPr>
          <a:xfrm>
            <a:off x="1515154" y="6063748"/>
            <a:ext cx="1483446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507BF7C-6008-915B-8C77-FCF1DABAE1DD}"/>
              </a:ext>
            </a:extLst>
          </p:cNvPr>
          <p:cNvSpPr txBox="1"/>
          <p:nvPr/>
        </p:nvSpPr>
        <p:spPr>
          <a:xfrm>
            <a:off x="3098316" y="6063748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726CE82-CA0C-2265-07E2-FC80D6E15A34}"/>
              </a:ext>
            </a:extLst>
          </p:cNvPr>
          <p:cNvSpPr txBox="1"/>
          <p:nvPr/>
        </p:nvSpPr>
        <p:spPr>
          <a:xfrm>
            <a:off x="4686214" y="6063748"/>
            <a:ext cx="1477519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600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6;p8">
            <a:extLst>
              <a:ext uri="{FF2B5EF4-FFF2-40B4-BE49-F238E27FC236}">
                <a16:creationId xmlns:a16="http://schemas.microsoft.com/office/drawing/2014/main" id="{166FAC2A-D647-CDFB-8DE1-D41D02DDCFDA}"/>
              </a:ext>
            </a:extLst>
          </p:cNvPr>
          <p:cNvSpPr txBox="1"/>
          <p:nvPr/>
        </p:nvSpPr>
        <p:spPr>
          <a:xfrm>
            <a:off x="792000" y="1019156"/>
            <a:ext cx="8540913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プランの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か月目の料金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初期費用と月額費用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です。注文時に選択した定期便のお届け頻度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(1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か月毎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/3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か月毎</a:t>
            </a: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に準じたお支払いとなります。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</a:t>
            </a:r>
            <a:r>
              <a:rPr lang="ja-JP" altLang="en-US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か月目以降は月額固定費と月額変動費のみ発生します</a:t>
            </a:r>
          </a:p>
        </p:txBody>
      </p:sp>
      <p:sp>
        <p:nvSpPr>
          <p:cNvPr id="2" name="Google Shape;294;p12">
            <a:extLst>
              <a:ext uri="{FF2B5EF4-FFF2-40B4-BE49-F238E27FC236}">
                <a16:creationId xmlns:a16="http://schemas.microsoft.com/office/drawing/2014/main" id="{286CC23A-132A-3465-8EF8-BEC663AD911B}"/>
              </a:ext>
            </a:extLst>
          </p:cNvPr>
          <p:cNvSpPr/>
          <p:nvPr/>
        </p:nvSpPr>
        <p:spPr>
          <a:xfrm>
            <a:off x="573081" y="2755397"/>
            <a:ext cx="8759823" cy="2850638"/>
          </a:xfrm>
          <a:prstGeom prst="roundRect">
            <a:avLst>
              <a:gd name="adj" fmla="val 1883"/>
            </a:avLst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6D7AA10-9696-883C-7452-23E085054AA2}"/>
              </a:ext>
            </a:extLst>
          </p:cNvPr>
          <p:cNvCxnSpPr>
            <a:cxnSpLocks/>
          </p:cNvCxnSpPr>
          <p:nvPr/>
        </p:nvCxnSpPr>
        <p:spPr>
          <a:xfrm>
            <a:off x="1053695" y="3606465"/>
            <a:ext cx="7823295" cy="0"/>
          </a:xfrm>
          <a:prstGeom prst="line">
            <a:avLst/>
          </a:prstGeom>
          <a:ln w="127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32;p8">
            <a:extLst>
              <a:ext uri="{FF2B5EF4-FFF2-40B4-BE49-F238E27FC236}">
                <a16:creationId xmlns:a16="http://schemas.microsoft.com/office/drawing/2014/main" id="{C0BBF2C8-6BFB-A398-A8CE-872A64967200}"/>
              </a:ext>
            </a:extLst>
          </p:cNvPr>
          <p:cNvSpPr/>
          <p:nvPr/>
        </p:nvSpPr>
        <p:spPr>
          <a:xfrm>
            <a:off x="573082" y="1986780"/>
            <a:ext cx="8759823" cy="671635"/>
          </a:xfrm>
          <a:prstGeom prst="roundRect">
            <a:avLst>
              <a:gd name="adj" fmla="val 10694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Google Shape;246;p8">
            <a:extLst>
              <a:ext uri="{FF2B5EF4-FFF2-40B4-BE49-F238E27FC236}">
                <a16:creationId xmlns:a16="http://schemas.microsoft.com/office/drawing/2014/main" id="{F15FD071-177A-20CE-74C8-57CA658E99B3}"/>
              </a:ext>
            </a:extLst>
          </p:cNvPr>
          <p:cNvSpPr txBox="1"/>
          <p:nvPr/>
        </p:nvSpPr>
        <p:spPr>
          <a:xfrm>
            <a:off x="1062288" y="3076856"/>
            <a:ext cx="26759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初月合計費用</a:t>
            </a:r>
            <a:endParaRPr lang="ja-JP" altLang="en-US" sz="1800" b="1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7" name="Google Shape;246;p8">
            <a:extLst>
              <a:ext uri="{FF2B5EF4-FFF2-40B4-BE49-F238E27FC236}">
                <a16:creationId xmlns:a16="http://schemas.microsoft.com/office/drawing/2014/main" id="{ABC3F293-3894-BCAD-8B74-8E767CFEF699}"/>
              </a:ext>
            </a:extLst>
          </p:cNvPr>
          <p:cNvSpPr txBox="1"/>
          <p:nvPr/>
        </p:nvSpPr>
        <p:spPr>
          <a:xfrm>
            <a:off x="7810500" y="2974889"/>
            <a:ext cx="106649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8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</a:t>
            </a:r>
            <a:r>
              <a:rPr lang="en-US" altLang="ja-JP" sz="32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en-US" altLang="ja-JP" sz="16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endParaRPr lang="ja-JP" altLang="en-US" sz="2000" b="1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id="{5E7CED06-B0E8-30B1-3E68-2555C121129E}"/>
              </a:ext>
            </a:extLst>
          </p:cNvPr>
          <p:cNvSpPr txBox="1"/>
          <p:nvPr/>
        </p:nvSpPr>
        <p:spPr>
          <a:xfrm>
            <a:off x="1062288" y="3845879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初期費用</a:t>
            </a:r>
            <a:endParaRPr lang="ja-JP" altLang="en-US" sz="20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2" name="Google Shape;246;p8">
            <a:extLst>
              <a:ext uri="{FF2B5EF4-FFF2-40B4-BE49-F238E27FC236}">
                <a16:creationId xmlns:a16="http://schemas.microsoft.com/office/drawing/2014/main" id="{6CD2552A-B581-5B8E-82EB-1B285C1345CD}"/>
              </a:ext>
            </a:extLst>
          </p:cNvPr>
          <p:cNvSpPr txBox="1"/>
          <p:nvPr/>
        </p:nvSpPr>
        <p:spPr>
          <a:xfrm>
            <a:off x="7886497" y="3914741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33" name="Google Shape;246;p8">
            <a:extLst>
              <a:ext uri="{FF2B5EF4-FFF2-40B4-BE49-F238E27FC236}">
                <a16:creationId xmlns:a16="http://schemas.microsoft.com/office/drawing/2014/main" id="{0105E8D6-2184-1507-4272-89847796E25B}"/>
              </a:ext>
            </a:extLst>
          </p:cNvPr>
          <p:cNvSpPr txBox="1"/>
          <p:nvPr/>
        </p:nvSpPr>
        <p:spPr>
          <a:xfrm>
            <a:off x="1053695" y="4406941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月額固定費</a:t>
            </a:r>
            <a:endParaRPr lang="ja-JP" altLang="en-US" sz="20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4" name="Google Shape;246;p8">
            <a:extLst>
              <a:ext uri="{FF2B5EF4-FFF2-40B4-BE49-F238E27FC236}">
                <a16:creationId xmlns:a16="http://schemas.microsoft.com/office/drawing/2014/main" id="{C54C23AF-86BD-EC7A-A702-77F35C604ACD}"/>
              </a:ext>
            </a:extLst>
          </p:cNvPr>
          <p:cNvSpPr txBox="1"/>
          <p:nvPr/>
        </p:nvSpPr>
        <p:spPr>
          <a:xfrm>
            <a:off x="7876867" y="4467298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37" name="Google Shape;246;p8">
            <a:extLst>
              <a:ext uri="{FF2B5EF4-FFF2-40B4-BE49-F238E27FC236}">
                <a16:creationId xmlns:a16="http://schemas.microsoft.com/office/drawing/2014/main" id="{9DB601ED-5C1D-5768-8EED-1AFBFA66AAB5}"/>
              </a:ext>
            </a:extLst>
          </p:cNvPr>
          <p:cNvSpPr txBox="1"/>
          <p:nvPr/>
        </p:nvSpPr>
        <p:spPr>
          <a:xfrm>
            <a:off x="1062288" y="4990978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月額変動費</a:t>
            </a:r>
            <a:endParaRPr lang="ja-JP" altLang="en-US" sz="20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8" name="Google Shape;246;p8">
            <a:extLst>
              <a:ext uri="{FF2B5EF4-FFF2-40B4-BE49-F238E27FC236}">
                <a16:creationId xmlns:a16="http://schemas.microsoft.com/office/drawing/2014/main" id="{9824782F-0C3E-1317-B25B-E1F3FCCA8B9F}"/>
              </a:ext>
            </a:extLst>
          </p:cNvPr>
          <p:cNvSpPr txBox="1"/>
          <p:nvPr/>
        </p:nvSpPr>
        <p:spPr>
          <a:xfrm>
            <a:off x="7895992" y="5005468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8" name="Google Shape;115;p2">
            <a:extLst>
              <a:ext uri="{FF2B5EF4-FFF2-40B4-BE49-F238E27FC236}">
                <a16:creationId xmlns:a16="http://schemas.microsoft.com/office/drawing/2014/main" id="{33013220-52B1-3543-013F-E17D4C1EBCF0}"/>
              </a:ext>
            </a:extLst>
          </p:cNvPr>
          <p:cNvSpPr txBox="1"/>
          <p:nvPr/>
        </p:nvSpPr>
        <p:spPr>
          <a:xfrm>
            <a:off x="573081" y="5707399"/>
            <a:ext cx="875981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月額変動費は概算となります。コーヒーの代金の計算は、ブラックは「ネスカフェ ゴールド ブレンド エコ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＆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システムパック 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120g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」、ラテは「ネスカフェ ゴールドブレンド エコ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&amp;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システムパック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120g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」に「ネスレ ブライト 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260g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」を加えた価格で計算しています。実際に注文する商品によって価格が異なります。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こちらのプランは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回あたりの注文で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4,000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円（税込）以上のご購入が必要です。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定期便のお届け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3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回未満で解約の場合、解約金として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7,425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円をお支払いいただきます。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シミュレーションは　　　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から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ご利用いただけます。</a:t>
            </a:r>
            <a:endParaRPr lang="ja-JP" altLang="en-US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3E105221-B644-92AA-2AF2-5D1A9C6595E1}"/>
              </a:ext>
            </a:extLst>
          </p:cNvPr>
          <p:cNvSpPr/>
          <p:nvPr/>
        </p:nvSpPr>
        <p:spPr>
          <a:xfrm>
            <a:off x="5074947" y="3010151"/>
            <a:ext cx="26759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16C6FFCC-3264-6A64-079F-D93C712C0D11}"/>
              </a:ext>
            </a:extLst>
          </p:cNvPr>
          <p:cNvSpPr/>
          <p:nvPr/>
        </p:nvSpPr>
        <p:spPr>
          <a:xfrm>
            <a:off x="5633884" y="3851203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DBF5E0B7-4108-DB38-DE06-D936574DA3D4}"/>
              </a:ext>
            </a:extLst>
          </p:cNvPr>
          <p:cNvSpPr/>
          <p:nvPr/>
        </p:nvSpPr>
        <p:spPr>
          <a:xfrm>
            <a:off x="5633884" y="4406443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847665F9-EC75-1FCE-4224-652749691321}"/>
              </a:ext>
            </a:extLst>
          </p:cNvPr>
          <p:cNvSpPr/>
          <p:nvPr/>
        </p:nvSpPr>
        <p:spPr>
          <a:xfrm>
            <a:off x="5625897" y="4964866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Google Shape;246;p8">
            <a:extLst>
              <a:ext uri="{FF2B5EF4-FFF2-40B4-BE49-F238E27FC236}">
                <a16:creationId xmlns:a16="http://schemas.microsoft.com/office/drawing/2014/main" id="{15A99E30-FB74-7FD5-D988-B38A9D3E61C5}"/>
              </a:ext>
            </a:extLst>
          </p:cNvPr>
          <p:cNvSpPr txBox="1"/>
          <p:nvPr/>
        </p:nvSpPr>
        <p:spPr>
          <a:xfrm>
            <a:off x="831824" y="2214875"/>
            <a:ext cx="74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</a:t>
            </a: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か月に</a:t>
            </a:r>
            <a:endParaRPr lang="ja-JP" altLang="en-US" b="1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51CF77BF-07EB-D922-FE8F-ED404FFA389D}"/>
              </a:ext>
            </a:extLst>
          </p:cNvPr>
          <p:cNvSpPr/>
          <p:nvPr/>
        </p:nvSpPr>
        <p:spPr>
          <a:xfrm>
            <a:off x="1533272" y="2142597"/>
            <a:ext cx="516246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Google Shape;246;p8">
            <a:extLst>
              <a:ext uri="{FF2B5EF4-FFF2-40B4-BE49-F238E27FC236}">
                <a16:creationId xmlns:a16="http://schemas.microsoft.com/office/drawing/2014/main" id="{8A2B698D-C702-0A5A-78B5-B1F73ED37B92}"/>
              </a:ext>
            </a:extLst>
          </p:cNvPr>
          <p:cNvSpPr txBox="1"/>
          <p:nvPr/>
        </p:nvSpPr>
        <p:spPr>
          <a:xfrm>
            <a:off x="2144839" y="2214875"/>
            <a:ext cx="41097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名が</a:t>
            </a:r>
            <a:endParaRPr lang="ja-JP" altLang="en-US" b="1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85F65A6D-0C37-B39F-DFB7-D4A5171D4C28}"/>
              </a:ext>
            </a:extLst>
          </p:cNvPr>
          <p:cNvSpPr/>
          <p:nvPr/>
        </p:nvSpPr>
        <p:spPr>
          <a:xfrm>
            <a:off x="2580704" y="2142597"/>
            <a:ext cx="516247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Google Shape;246;p8">
            <a:extLst>
              <a:ext uri="{FF2B5EF4-FFF2-40B4-BE49-F238E27FC236}">
                <a16:creationId xmlns:a16="http://schemas.microsoft.com/office/drawing/2014/main" id="{DD9B38B3-1D55-511C-5DC5-6CBDBE749A6F}"/>
              </a:ext>
            </a:extLst>
          </p:cNvPr>
          <p:cNvSpPr txBox="1"/>
          <p:nvPr/>
        </p:nvSpPr>
        <p:spPr>
          <a:xfrm>
            <a:off x="3209773" y="2214875"/>
            <a:ext cx="74190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営業日に</a:t>
            </a:r>
            <a:endParaRPr lang="ja-JP" altLang="en-US" b="1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77159528-55AD-C04F-528D-2C5207A535E9}"/>
              </a:ext>
            </a:extLst>
          </p:cNvPr>
          <p:cNvSpPr/>
          <p:nvPr/>
        </p:nvSpPr>
        <p:spPr>
          <a:xfrm>
            <a:off x="3991115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Google Shape;246;p8">
            <a:extLst>
              <a:ext uri="{FF2B5EF4-FFF2-40B4-BE49-F238E27FC236}">
                <a16:creationId xmlns:a16="http://schemas.microsoft.com/office/drawing/2014/main" id="{084BF28E-1AED-0EFF-F303-933504034DAA}"/>
              </a:ext>
            </a:extLst>
          </p:cNvPr>
          <p:cNvSpPr txBox="1"/>
          <p:nvPr/>
        </p:nvSpPr>
        <p:spPr>
          <a:xfrm>
            <a:off x="4610451" y="2214875"/>
            <a:ext cx="15433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杯ずつ飲む場合</a:t>
            </a:r>
            <a:endParaRPr lang="ja-JP" altLang="en-US" b="1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3E740D77-E505-1373-2872-DEEE57248CDE}"/>
              </a:ext>
            </a:extLst>
          </p:cNvPr>
          <p:cNvSpPr/>
          <p:nvPr/>
        </p:nvSpPr>
        <p:spPr>
          <a:xfrm>
            <a:off x="6800195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0" name="Google Shape;246;p8">
            <a:extLst>
              <a:ext uri="{FF2B5EF4-FFF2-40B4-BE49-F238E27FC236}">
                <a16:creationId xmlns:a16="http://schemas.microsoft.com/office/drawing/2014/main" id="{5302AC7B-9034-71E4-305E-5057A29D5D8B}"/>
              </a:ext>
            </a:extLst>
          </p:cNvPr>
          <p:cNvSpPr txBox="1"/>
          <p:nvPr/>
        </p:nvSpPr>
        <p:spPr>
          <a:xfrm>
            <a:off x="5890957" y="2230264"/>
            <a:ext cx="1018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r>
              <a:rPr lang="en-US" altLang="ja-JP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人あたり</a:t>
            </a:r>
            <a:endParaRPr lang="ja-JP" altLang="en-US" sz="12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B52D9B08-C567-3E09-C407-407F5484D0CF}"/>
              </a:ext>
            </a:extLst>
          </p:cNvPr>
          <p:cNvSpPr/>
          <p:nvPr/>
        </p:nvSpPr>
        <p:spPr>
          <a:xfrm>
            <a:off x="8588187" y="204141"/>
            <a:ext cx="1116979" cy="420115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記入ページ</a:t>
            </a: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F00959CB-B951-3985-B4D8-68A8BCD4FB9B}"/>
              </a:ext>
            </a:extLst>
          </p:cNvPr>
          <p:cNvSpPr/>
          <p:nvPr/>
        </p:nvSpPr>
        <p:spPr>
          <a:xfrm>
            <a:off x="592898" y="1522099"/>
            <a:ext cx="651273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id="{3879E1DE-028A-2C8E-D94E-F1849BE63891}"/>
              </a:ext>
            </a:extLst>
          </p:cNvPr>
          <p:cNvSpPr txBox="1"/>
          <p:nvPr/>
        </p:nvSpPr>
        <p:spPr>
          <a:xfrm>
            <a:off x="1334219" y="1590276"/>
            <a:ext cx="3976588" cy="24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にお客様のシミュレーションの情報を入力してください。</a:t>
            </a:r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AAC584F5-DE50-C534-6FB4-334347A35460}"/>
              </a:ext>
            </a:extLst>
          </p:cNvPr>
          <p:cNvSpPr txBox="1"/>
          <p:nvPr/>
        </p:nvSpPr>
        <p:spPr>
          <a:xfrm>
            <a:off x="7380209" y="2230264"/>
            <a:ext cx="84617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杯</a:t>
            </a:r>
            <a:r>
              <a:rPr lang="en-US" altLang="ja-JP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endParaRPr lang="ja-JP" altLang="en-US" sz="12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3040737-F590-01B9-D899-92FB2EC6CA96}"/>
              </a:ext>
            </a:extLst>
          </p:cNvPr>
          <p:cNvSpPr/>
          <p:nvPr/>
        </p:nvSpPr>
        <p:spPr>
          <a:xfrm>
            <a:off x="8193432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Google Shape;246;p8">
            <a:extLst>
              <a:ext uri="{FF2B5EF4-FFF2-40B4-BE49-F238E27FC236}">
                <a16:creationId xmlns:a16="http://schemas.microsoft.com/office/drawing/2014/main" id="{869B1CD8-2B9E-B339-882E-1E48823D0CC2}"/>
              </a:ext>
            </a:extLst>
          </p:cNvPr>
          <p:cNvSpPr txBox="1"/>
          <p:nvPr/>
        </p:nvSpPr>
        <p:spPr>
          <a:xfrm>
            <a:off x="7841306" y="2230264"/>
            <a:ext cx="40530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合計</a:t>
            </a:r>
            <a:endParaRPr lang="ja-JP" altLang="en-US" sz="12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1" name="Google Shape;246;p8">
            <a:extLst>
              <a:ext uri="{FF2B5EF4-FFF2-40B4-BE49-F238E27FC236}">
                <a16:creationId xmlns:a16="http://schemas.microsoft.com/office/drawing/2014/main" id="{85BF5585-2207-4EF3-9658-4002690ECF38}"/>
              </a:ext>
            </a:extLst>
          </p:cNvPr>
          <p:cNvSpPr txBox="1"/>
          <p:nvPr/>
        </p:nvSpPr>
        <p:spPr>
          <a:xfrm>
            <a:off x="8788595" y="2230264"/>
            <a:ext cx="392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杯</a:t>
            </a:r>
            <a:r>
              <a:rPr lang="en-US" altLang="ja-JP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endParaRPr lang="ja-JP" altLang="en-US" sz="120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94327BE-AAAF-18DE-5F00-0F6C5A8FFC65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AE74AE86-06E2-23CA-991A-B2822570D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42" name="Google Shape;257;p9">
            <a:extLst>
              <a:ext uri="{FF2B5EF4-FFF2-40B4-BE49-F238E27FC236}">
                <a16:creationId xmlns:a16="http://schemas.microsoft.com/office/drawing/2014/main" id="{B93626EB-67C6-1A89-7E0D-022048ACE85C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>
                <a:latin typeface="游ゴシック"/>
                <a:ea typeface="游ゴシック"/>
              </a:rPr>
              <a:t>月々の費用</a:t>
            </a:r>
            <a:endParaRPr lang="ja-JP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B92437-E152-09AA-3499-CCF3FB0B6383}"/>
              </a:ext>
            </a:extLst>
          </p:cNvPr>
          <p:cNvSpPr txBox="1"/>
          <p:nvPr/>
        </p:nvSpPr>
        <p:spPr>
          <a:xfrm>
            <a:off x="1514644" y="6316043"/>
            <a:ext cx="527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50" b="1" u="sng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4"/>
              </a:rPr>
              <a:t>こちら</a:t>
            </a:r>
            <a:endParaRPr lang="ja-JP" altLang="en-US" sz="750" dirty="0"/>
          </a:p>
        </p:txBody>
      </p:sp>
    </p:spTree>
    <p:extLst>
      <p:ext uri="{BB962C8B-B14F-4D97-AF65-F5344CB8AC3E}">
        <p14:creationId xmlns:p14="http://schemas.microsoft.com/office/powerpoint/2010/main" val="340073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CE5790-169A-8ACF-9048-DE66E2C2BE36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図 12" descr="ロゴ&#10;&#10;自動的に生成された説明">
            <a:extLst>
              <a:ext uri="{FF2B5EF4-FFF2-40B4-BE49-F238E27FC236}">
                <a16:creationId xmlns:a16="http://schemas.microsoft.com/office/drawing/2014/main" id="{BAB74FA4-6B2C-5B86-602D-F201E14B8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9" name="Google Shape;257;p9">
            <a:extLst>
              <a:ext uri="{FF2B5EF4-FFF2-40B4-BE49-F238E27FC236}">
                <a16:creationId xmlns:a16="http://schemas.microsoft.com/office/drawing/2014/main" id="{2943AD4D-A354-5B22-B74E-11E7EDB506E0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latin typeface="游ゴシック"/>
                <a:ea typeface="游ゴシック"/>
              </a:rPr>
              <a:t>定期便のおトクな特典</a:t>
            </a:r>
            <a:endParaRPr 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E621E0-C2D0-B247-751E-1CE3EBED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35" y="1569559"/>
            <a:ext cx="9431329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4833C22-D8BC-C68F-67E8-CBAC2DE8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4143" y="1694368"/>
            <a:ext cx="7377712" cy="4161491"/>
          </a:xfrm>
          <a:prstGeom prst="rect">
            <a:avLst/>
          </a:prstGeom>
        </p:spPr>
      </p:pic>
      <p:grpSp>
        <p:nvGrpSpPr>
          <p:cNvPr id="7" name="Google Shape;299;p12">
            <a:extLst>
              <a:ext uri="{FF2B5EF4-FFF2-40B4-BE49-F238E27FC236}">
                <a16:creationId xmlns:a16="http://schemas.microsoft.com/office/drawing/2014/main" id="{6CCCFE81-A571-5024-7766-09D7F3EFB3C8}"/>
              </a:ext>
            </a:extLst>
          </p:cNvPr>
          <p:cNvGrpSpPr/>
          <p:nvPr/>
        </p:nvGrpSpPr>
        <p:grpSpPr>
          <a:xfrm>
            <a:off x="1264143" y="1287270"/>
            <a:ext cx="7377713" cy="1146061"/>
            <a:chOff x="523367" y="1313243"/>
            <a:chExt cx="7377713" cy="1146061"/>
          </a:xfrm>
        </p:grpSpPr>
        <p:sp>
          <p:nvSpPr>
            <p:cNvPr id="8" name="Google Shape;300;p12">
              <a:extLst>
                <a:ext uri="{FF2B5EF4-FFF2-40B4-BE49-F238E27FC236}">
                  <a16:creationId xmlns:a16="http://schemas.microsoft.com/office/drawing/2014/main" id="{C9517A3D-8F91-EAB9-11BF-B3EEE829059C}"/>
                </a:ext>
              </a:extLst>
            </p:cNvPr>
            <p:cNvSpPr/>
            <p:nvPr/>
          </p:nvSpPr>
          <p:spPr>
            <a:xfrm>
              <a:off x="523367" y="1313243"/>
              <a:ext cx="7377713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ja-JP" altLang="en-US" sz="16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つめかえパック</a:t>
              </a:r>
              <a:r>
                <a:rPr lang="en-US" altLang="ja-JP" sz="16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/</a:t>
              </a:r>
              <a:r>
                <a:rPr lang="ja-JP" altLang="en-US" sz="16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ネスレブライトは</a:t>
              </a:r>
              <a:r>
                <a:rPr lang="ja-JP" altLang="en-US" sz="1600" b="1" dirty="0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お好きなペース</a:t>
              </a:r>
              <a:r>
                <a:rPr lang="ja-JP" altLang="en-US" sz="1600" b="1" dirty="0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でお届け！</a:t>
              </a:r>
              <a:endPara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9" name="Google Shape;301;p12">
              <a:extLst>
                <a:ext uri="{FF2B5EF4-FFF2-40B4-BE49-F238E27FC236}">
                  <a16:creationId xmlns:a16="http://schemas.microsoft.com/office/drawing/2014/main" id="{CCB256E7-0DB7-AF76-7852-282EBA271C42}"/>
                </a:ext>
              </a:extLst>
            </p:cNvPr>
            <p:cNvSpPr/>
            <p:nvPr/>
          </p:nvSpPr>
          <p:spPr>
            <a:xfrm rot="10800000">
              <a:off x="3973498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CD6167-CF00-0E06-06FE-8143DDE551CB}"/>
              </a:ext>
            </a:extLst>
          </p:cNvPr>
          <p:cNvSpPr txBox="1"/>
          <p:nvPr/>
        </p:nvSpPr>
        <p:spPr>
          <a:xfrm>
            <a:off x="1189275" y="5926047"/>
            <a:ext cx="7452581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※1</a:t>
            </a:r>
            <a:r>
              <a:rPr lang="en-US" altLang="ja-JP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お届け頻度</a:t>
            </a:r>
            <a:r>
              <a:rPr lang="en-US" altLang="ja-JP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en-US" altLang="ja-JP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か月毎・</a:t>
            </a:r>
            <a:r>
              <a:rPr lang="en-US" altLang="ja-JP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か月毎</a:t>
            </a:r>
            <a:r>
              <a:rPr lang="en-US" altLang="ja-JP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は選択後の変更はできません。</a:t>
            </a:r>
            <a:endParaRPr lang="en-US" altLang="ja-JP" sz="80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※2  </a:t>
            </a:r>
            <a:r>
              <a:rPr lang="en-US" altLang="ja-JP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回未満の解約の場合、解約金として</a:t>
            </a:r>
            <a:r>
              <a:rPr lang="en-US" altLang="ja-JP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7,425</a:t>
            </a:r>
            <a:r>
              <a:rPr lang="ja-JP" altLang="en-US" sz="80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円をお支払いいただきます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E48B6DB-3E86-014E-3599-C3BB84341BF6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4" name="図 13" descr="ロゴ&#10;&#10;自動的に生成された説明">
            <a:extLst>
              <a:ext uri="{FF2B5EF4-FFF2-40B4-BE49-F238E27FC236}">
                <a16:creationId xmlns:a16="http://schemas.microsoft.com/office/drawing/2014/main" id="{DED89342-F48F-EB20-A142-2C2582C7F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6" name="Google Shape;257;p9">
            <a:extLst>
              <a:ext uri="{FF2B5EF4-FFF2-40B4-BE49-F238E27FC236}">
                <a16:creationId xmlns:a16="http://schemas.microsoft.com/office/drawing/2014/main" id="{BF2E06B8-AEC8-E2C5-7C58-85D8AF23EFF3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latin typeface="游ゴシック"/>
                <a:ea typeface="游ゴシック"/>
              </a:rPr>
              <a:t>ご利用条件</a:t>
            </a:r>
            <a:endParaRPr lang="ja-JP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049892-405D-7EFE-27D8-88B3E099F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4145" y="1675525"/>
            <a:ext cx="7377710" cy="4161490"/>
          </a:xfrm>
          <a:prstGeom prst="rect">
            <a:avLst/>
          </a:prstGeom>
        </p:spPr>
      </p:pic>
      <p:grpSp>
        <p:nvGrpSpPr>
          <p:cNvPr id="4" name="Google Shape;299;p12">
            <a:extLst>
              <a:ext uri="{FF2B5EF4-FFF2-40B4-BE49-F238E27FC236}">
                <a16:creationId xmlns:a16="http://schemas.microsoft.com/office/drawing/2014/main" id="{5F576161-E167-B7D7-6C3C-908CA2CD0346}"/>
              </a:ext>
            </a:extLst>
          </p:cNvPr>
          <p:cNvGrpSpPr/>
          <p:nvPr/>
        </p:nvGrpSpPr>
        <p:grpSpPr>
          <a:xfrm>
            <a:off x="1264143" y="1268427"/>
            <a:ext cx="7377713" cy="1146061"/>
            <a:chOff x="523367" y="1313243"/>
            <a:chExt cx="7377713" cy="1146061"/>
          </a:xfrm>
        </p:grpSpPr>
        <p:sp>
          <p:nvSpPr>
            <p:cNvPr id="5" name="Google Shape;300;p12">
              <a:extLst>
                <a:ext uri="{FF2B5EF4-FFF2-40B4-BE49-F238E27FC236}">
                  <a16:creationId xmlns:a16="http://schemas.microsoft.com/office/drawing/2014/main" id="{E7C70F95-D17D-569B-C05A-F41F4F8E4110}"/>
                </a:ext>
              </a:extLst>
            </p:cNvPr>
            <p:cNvSpPr/>
            <p:nvPr/>
          </p:nvSpPr>
          <p:spPr>
            <a:xfrm>
              <a:off x="523367" y="1313243"/>
              <a:ext cx="7377713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ja-JP" altLang="en-US" sz="1600" b="1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お申し込み後、</a:t>
              </a:r>
              <a:r>
                <a:rPr lang="ja-JP" altLang="en-US" sz="1600" b="1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最短</a:t>
              </a:r>
              <a:r>
                <a:rPr lang="en-US" altLang="ja-JP" sz="1600" b="1" dirty="0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5</a:t>
              </a:r>
              <a:r>
                <a:rPr lang="ja-JP" altLang="en-US" sz="1600" b="1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日でご利用開始</a:t>
              </a:r>
              <a:r>
                <a:rPr lang="ja-JP" altLang="en-US" sz="1600" b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できます！</a:t>
              </a:r>
              <a:endParaRPr lang="ja-JP" altLang="en-US" sz="1600" b="1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6" name="Google Shape;301;p12">
              <a:extLst>
                <a:ext uri="{FF2B5EF4-FFF2-40B4-BE49-F238E27FC236}">
                  <a16:creationId xmlns:a16="http://schemas.microsoft.com/office/drawing/2014/main" id="{5A71CD3C-7E88-1171-0AC7-C0695BCD7C59}"/>
                </a:ext>
              </a:extLst>
            </p:cNvPr>
            <p:cNvSpPr/>
            <p:nvPr/>
          </p:nvSpPr>
          <p:spPr>
            <a:xfrm rot="10800000">
              <a:off x="3973498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6C8067-8D20-F5DC-1AF7-9B9EC2B885BB}"/>
              </a:ext>
            </a:extLst>
          </p:cNvPr>
          <p:cNvSpPr txBox="1"/>
          <p:nvPr/>
        </p:nvSpPr>
        <p:spPr>
          <a:xfrm>
            <a:off x="1189275" y="5889951"/>
            <a:ext cx="7452581" cy="2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※1 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請求書払いをご利用の場合、お申し込みからご利用開始までお日にちが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かかります。</a:t>
            </a:r>
            <a:endParaRPr lang="en-US" altLang="ja-JP" sz="8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1377039-6F00-9025-6C8D-F9342F71DBE2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4" name="図 13" descr="ロゴ&#10;&#10;自動的に生成された説明">
            <a:extLst>
              <a:ext uri="{FF2B5EF4-FFF2-40B4-BE49-F238E27FC236}">
                <a16:creationId xmlns:a16="http://schemas.microsoft.com/office/drawing/2014/main" id="{F7901494-28FB-B80F-D5F7-27F3B2939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6" name="Google Shape;257;p9">
            <a:extLst>
              <a:ext uri="{FF2B5EF4-FFF2-40B4-BE49-F238E27FC236}">
                <a16:creationId xmlns:a16="http://schemas.microsoft.com/office/drawing/2014/main" id="{8CC78770-8327-9B5D-7850-461FBC90525C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latin typeface="游ゴシック"/>
                <a:ea typeface="游ゴシック"/>
              </a:rPr>
              <a:t>お申し込みの流れ</a:t>
            </a:r>
            <a:endParaRPr lang="ja-JP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87CC8F-C077-DC19-96CE-23B3756C2AFC}"/>
              </a:ext>
            </a:extLst>
          </p:cNvPr>
          <p:cNvSpPr txBox="1"/>
          <p:nvPr/>
        </p:nvSpPr>
        <p:spPr>
          <a:xfrm>
            <a:off x="5313830" y="5911333"/>
            <a:ext cx="12035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5"/>
              </a:rPr>
              <a:t>詳しくはこちら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37511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よくあるご質問</a:t>
            </a: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3" name="Google Shape;273;p11"/>
          <p:cNvSpPr txBox="1"/>
          <p:nvPr/>
        </p:nvSpPr>
        <p:spPr>
          <a:xfrm>
            <a:off x="1172559" y="1279164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支払い方法は何が使えますか？</a:t>
            </a:r>
            <a:endParaRPr sz="14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572489" y="1208741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572489" y="1687524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1186846" y="1724840"/>
            <a:ext cx="7806897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クレジットカード・代金引換払い・請求書払いの3つからお選びいただけます。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使用可能なクレジットカードの一覧は　　　  をご確認ください。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請求書払いのご利用を検討される方は　　　  をご確認ください。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277" name="Google Shape;277;p11"/>
          <p:cNvCxnSpPr/>
          <p:nvPr/>
        </p:nvCxnSpPr>
        <p:spPr>
          <a:xfrm>
            <a:off x="560388" y="2665518"/>
            <a:ext cx="8772525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" name="Google Shape;278;p11"/>
          <p:cNvSpPr txBox="1"/>
          <p:nvPr/>
        </p:nvSpPr>
        <p:spPr>
          <a:xfrm>
            <a:off x="1172559" y="2988436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何人から使えますか？</a:t>
            </a:r>
            <a:endParaRPr sz="14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1186846" y="3445609"/>
            <a:ext cx="7806897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1人の職場からOKです。美容院や病院など、少人数の職場でも広くご利用いただいております。</a:t>
            </a:r>
            <a:endParaRPr sz="120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280" name="Google Shape;280;p11"/>
          <p:cNvCxnSpPr/>
          <p:nvPr/>
        </p:nvCxnSpPr>
        <p:spPr>
          <a:xfrm>
            <a:off x="560388" y="3985672"/>
            <a:ext cx="875867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p11"/>
          <p:cNvSpPr txBox="1"/>
          <p:nvPr/>
        </p:nvSpPr>
        <p:spPr>
          <a:xfrm>
            <a:off x="1172558" y="4305262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コーヒー代の他に月々かかる費用はありますか？</a:t>
            </a:r>
            <a:endParaRPr sz="14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1172557" y="4731504"/>
            <a:ext cx="8160355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コーヒーメーカーのレンタル料は無料で、コーヒーメーカー使用時の電気代がかかります。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「ネスカフェ ゴールドブレンド バリスタ」でコーヒー1杯を抽出した場合、レギュラーブレンドは約0.9円、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カプチーノは約1.3円です。</a:t>
            </a:r>
            <a:endParaRPr sz="12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1172557" y="5578836"/>
            <a:ext cx="8100348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※各電力会社、電気料金の変動によって異なりますので、上記は参考金額です。</a:t>
            </a:r>
            <a:endParaRPr sz="9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※上記金額は「 1kwh = 31円 」で「 1杯あたり140ml程度を抽出した 」場合を想定して計算しています。</a:t>
            </a:r>
            <a:endParaRPr sz="9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572489" y="2906861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572489" y="3385644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572489" y="4225700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572489" y="4704483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" name="Google Shape;288;p11">
            <a:extLst>
              <a:ext uri="{FF2B5EF4-FFF2-40B4-BE49-F238E27FC236}">
                <a16:creationId xmlns:a16="http://schemas.microsoft.com/office/drawing/2014/main" id="{C49A5378-F606-82AE-3DF1-BE250F34D4A7}"/>
              </a:ext>
            </a:extLst>
          </p:cNvPr>
          <p:cNvSpPr txBox="1"/>
          <p:nvPr/>
        </p:nvSpPr>
        <p:spPr>
          <a:xfrm>
            <a:off x="3825182" y="1943136"/>
            <a:ext cx="46774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3"/>
              </a:rPr>
              <a:t>こちら</a:t>
            </a:r>
            <a:endParaRPr sz="12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" name="Google Shape;288;p11">
            <a:extLst>
              <a:ext uri="{FF2B5EF4-FFF2-40B4-BE49-F238E27FC236}">
                <a16:creationId xmlns:a16="http://schemas.microsoft.com/office/drawing/2014/main" id="{9FA48B58-E2C9-79C7-F8D6-77FE7382324E}"/>
              </a:ext>
            </a:extLst>
          </p:cNvPr>
          <p:cNvSpPr txBox="1"/>
          <p:nvPr/>
        </p:nvSpPr>
        <p:spPr>
          <a:xfrm>
            <a:off x="3825182" y="2164735"/>
            <a:ext cx="46774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4"/>
              </a:rPr>
              <a:t>こちら</a:t>
            </a:r>
            <a:endParaRPr sz="12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/>
          <p:nvPr/>
        </p:nvSpPr>
        <p:spPr>
          <a:xfrm>
            <a:off x="574729" y="1659730"/>
            <a:ext cx="4284000" cy="4536000"/>
          </a:xfrm>
          <a:prstGeom prst="roundRect">
            <a:avLst>
              <a:gd name="adj" fmla="val 3810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2"/>
          <p:cNvSpPr/>
          <p:nvPr/>
        </p:nvSpPr>
        <p:spPr>
          <a:xfrm>
            <a:off x="5047271" y="1659730"/>
            <a:ext cx="4284000" cy="4536000"/>
          </a:xfrm>
          <a:prstGeom prst="roundRect">
            <a:avLst>
              <a:gd name="adj" fmla="val 3810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12"/>
          <p:cNvGrpSpPr/>
          <p:nvPr/>
        </p:nvGrpSpPr>
        <p:grpSpPr>
          <a:xfrm>
            <a:off x="574729" y="1537905"/>
            <a:ext cx="4284000" cy="1146061"/>
            <a:chOff x="523368" y="1313243"/>
            <a:chExt cx="4284000" cy="1146061"/>
          </a:xfrm>
        </p:grpSpPr>
        <p:sp>
          <p:nvSpPr>
            <p:cNvPr id="300" name="Google Shape;300;p12"/>
            <p:cNvSpPr/>
            <p:nvPr/>
          </p:nvSpPr>
          <p:spPr>
            <a:xfrm>
              <a:off x="523368" y="1313243"/>
              <a:ext cx="4284000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600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よくあるご質問はこちら</a:t>
              </a:r>
              <a:endParaRPr sz="1600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 rot="10800000">
              <a:off x="2426643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sp>
        <p:nvSpPr>
          <p:cNvPr id="302" name="Google Shape;302;p12"/>
          <p:cNvSpPr txBox="1"/>
          <p:nvPr/>
        </p:nvSpPr>
        <p:spPr>
          <a:xfrm>
            <a:off x="1443318" y="907779"/>
            <a:ext cx="710893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QRコード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読み取り、もしくは</a:t>
            </a:r>
            <a:r>
              <a:rPr lang="en-US" altLang="ja-JP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URL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のご入力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をお願いいたします。</a:t>
            </a:r>
            <a:endParaRPr sz="1800" b="1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pSp>
        <p:nvGrpSpPr>
          <p:cNvPr id="309" name="Google Shape;309;p12"/>
          <p:cNvGrpSpPr/>
          <p:nvPr/>
        </p:nvGrpSpPr>
        <p:grpSpPr>
          <a:xfrm>
            <a:off x="5047271" y="1531388"/>
            <a:ext cx="4284000" cy="1146061"/>
            <a:chOff x="523368" y="1313243"/>
            <a:chExt cx="4284000" cy="1146061"/>
          </a:xfrm>
        </p:grpSpPr>
        <p:sp>
          <p:nvSpPr>
            <p:cNvPr id="310" name="Google Shape;310;p12"/>
            <p:cNvSpPr/>
            <p:nvPr/>
          </p:nvSpPr>
          <p:spPr>
            <a:xfrm>
              <a:off x="523368" y="1313243"/>
              <a:ext cx="4284000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ネスカフェ アンバサダー ウェルカムセンター</a:t>
              </a:r>
              <a:r>
                <a:rPr lang="ja-JP" altLang="en-US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</a:t>
              </a:r>
              <a:endParaRPr lang="en-US" altLang="ja-JP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600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折り返し電話予約フォーム</a:t>
              </a:r>
              <a:endParaRPr sz="1600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 rot="10800000">
              <a:off x="2426643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sp>
        <p:nvSpPr>
          <p:cNvPr id="312" name="Google Shape;312;p12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1">
                <a:latin typeface="Arial"/>
                <a:ea typeface="Arial"/>
                <a:cs typeface="Arial"/>
                <a:sym typeface="Arial"/>
              </a:rPr>
              <a:t>お問い合わせ先</a:t>
            </a:r>
            <a:endParaRPr/>
          </a:p>
        </p:txBody>
      </p:sp>
      <p:sp>
        <p:nvSpPr>
          <p:cNvPr id="3" name="Google Shape;298;p12">
            <a:extLst>
              <a:ext uri="{FF2B5EF4-FFF2-40B4-BE49-F238E27FC236}">
                <a16:creationId xmlns:a16="http://schemas.microsoft.com/office/drawing/2014/main" id="{60E98306-0115-BEA9-6FCA-55DA86697A37}"/>
              </a:ext>
            </a:extLst>
          </p:cNvPr>
          <p:cNvSpPr txBox="1"/>
          <p:nvPr/>
        </p:nvSpPr>
        <p:spPr>
          <a:xfrm>
            <a:off x="4997783" y="5507123"/>
            <a:ext cx="43829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ご予約いただいたご希望の時間帯に</a:t>
            </a:r>
            <a:endParaRPr lang="en-US" altLang="ja-JP" sz="1200" dirty="0">
              <a:solidFill>
                <a:schemeClr val="dk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sym typeface="Arial"/>
              </a:rPr>
              <a:t>コールセンターからお電話を差し上げます（無料）</a:t>
            </a:r>
            <a:endParaRPr sz="1200" dirty="0">
              <a:solidFill>
                <a:schemeClr val="dk1"/>
              </a:solidFill>
              <a:latin typeface="Yu Gothic Medium" panose="020B0400000000000000" pitchFamily="34" charset="-128"/>
              <a:ea typeface="Yu Gothic Medium" panose="020B0400000000000000" pitchFamily="34" charset="-128"/>
              <a:sym typeface="Arial"/>
            </a:endParaRPr>
          </a:p>
        </p:txBody>
      </p:sp>
      <p:pic>
        <p:nvPicPr>
          <p:cNvPr id="8" name="図 7" descr="QR コード&#10;&#10;自動的に生成された説明">
            <a:extLst>
              <a:ext uri="{FF2B5EF4-FFF2-40B4-BE49-F238E27FC236}">
                <a16:creationId xmlns:a16="http://schemas.microsoft.com/office/drawing/2014/main" id="{97498E08-789B-EC4A-F852-FD49AD31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75" y="2911844"/>
            <a:ext cx="1931325" cy="1931325"/>
          </a:xfrm>
          <a:prstGeom prst="rect">
            <a:avLst/>
          </a:prstGeom>
        </p:spPr>
      </p:pic>
      <p:pic>
        <p:nvPicPr>
          <p:cNvPr id="10" name="図 9" descr="QR コード&#10;&#10;自動的に生成された説明">
            <a:extLst>
              <a:ext uri="{FF2B5EF4-FFF2-40B4-BE49-F238E27FC236}">
                <a16:creationId xmlns:a16="http://schemas.microsoft.com/office/drawing/2014/main" id="{59F6164E-972B-6548-5994-FABFA312A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067" y="2911844"/>
            <a:ext cx="1931324" cy="193132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020A2C-891F-4BE8-E5A8-36F7BE5361C8}"/>
              </a:ext>
            </a:extLst>
          </p:cNvPr>
          <p:cNvSpPr txBox="1"/>
          <p:nvPr/>
        </p:nvSpPr>
        <p:spPr>
          <a:xfrm>
            <a:off x="1584251" y="4976037"/>
            <a:ext cx="2541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i="0" u="none" strike="noStrike" dirty="0">
                <a:solidFill>
                  <a:srgbClr val="CA123F"/>
                </a:solidFill>
                <a:effectLst/>
                <a:latin typeface="Quattrocento Sans" panose="020B0502050000020003" pitchFamily="34" charset="0"/>
                <a:hlinkClick r:id="rId5"/>
              </a:rPr>
              <a:t>https://nes.tl/workfaq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4B8335-4E50-9975-593E-0A2BBE1381A7}"/>
              </a:ext>
            </a:extLst>
          </p:cNvPr>
          <p:cNvSpPr txBox="1"/>
          <p:nvPr/>
        </p:nvSpPr>
        <p:spPr>
          <a:xfrm>
            <a:off x="5986131" y="4976037"/>
            <a:ext cx="2541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i="0" u="none" strike="noStrike" dirty="0">
                <a:solidFill>
                  <a:srgbClr val="CA123F"/>
                </a:solidFill>
                <a:effectLst/>
                <a:latin typeface="Quattrocento Sans" panose="020B0502050000020003" pitchFamily="34" charset="0"/>
                <a:hlinkClick r:id="rId6"/>
              </a:rPr>
              <a:t>https://nes.tl/awcform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Quattrocento Sans" panose="020B0502050000020003" pitchFamily="34" charset="0"/>
                <a:hlinkClick r:id="rId6"/>
              </a:rPr>
              <a:t>​</a:t>
            </a:r>
            <a:endParaRPr lang="ja-JP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/>
          <p:nvPr/>
        </p:nvSpPr>
        <p:spPr>
          <a:xfrm>
            <a:off x="6873224" y="0"/>
            <a:ext cx="3032776" cy="6858000"/>
          </a:xfrm>
          <a:prstGeom prst="rect">
            <a:avLst/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3" name="図 2" descr="キッチンに立つ男性&#10;&#10;自動的に生成された説明">
            <a:extLst>
              <a:ext uri="{FF2B5EF4-FFF2-40B4-BE49-F238E27FC236}">
                <a16:creationId xmlns:a16="http://schemas.microsoft.com/office/drawing/2014/main" id="{4D3295DB-D6C2-F611-5A3A-3706DE624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4" t="1280" r="2421" b="1280"/>
          <a:stretch/>
        </p:blipFill>
        <p:spPr>
          <a:xfrm>
            <a:off x="4354487" y="1188165"/>
            <a:ext cx="4898605" cy="4567604"/>
          </a:xfrm>
          <a:prstGeom prst="roundRect">
            <a:avLst>
              <a:gd name="adj" fmla="val 2499"/>
            </a:avLst>
          </a:prstGeom>
        </p:spPr>
      </p:pic>
      <p:sp>
        <p:nvSpPr>
          <p:cNvPr id="197" name="Google Shape;197;p4"/>
          <p:cNvSpPr txBox="1"/>
          <p:nvPr/>
        </p:nvSpPr>
        <p:spPr>
          <a:xfrm>
            <a:off x="764361" y="4574433"/>
            <a:ext cx="3327611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75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 こちらの資料の情報は</a:t>
            </a:r>
            <a:r>
              <a:rPr 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202</a:t>
            </a:r>
            <a:r>
              <a:rPr lang="en-US" alt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5</a:t>
            </a:r>
            <a:r>
              <a:rPr 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年</a:t>
            </a:r>
            <a:r>
              <a:rPr lang="en-US" alt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</a:t>
            </a:r>
            <a:r>
              <a:rPr 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</a:t>
            </a:r>
            <a:r>
              <a:rPr lang="en-US" alt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日(</a:t>
            </a:r>
            <a:r>
              <a:rPr lang="ja-JP" altLang="en-US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水</a:t>
            </a:r>
            <a:r>
              <a:rPr 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sz="975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のものであり、　　</a:t>
            </a:r>
            <a:endParaRPr sz="975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75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　 変更になる場合がございます。</a:t>
            </a:r>
            <a:endParaRPr sz="975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98" name="Google Shape;198;p4"/>
          <p:cNvSpPr txBox="1"/>
          <p:nvPr/>
        </p:nvSpPr>
        <p:spPr>
          <a:xfrm>
            <a:off x="710437" y="2294167"/>
            <a:ext cx="319318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 b="1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</a:t>
            </a:r>
            <a:endParaRPr sz="4000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 b="1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 </a:t>
            </a:r>
            <a:endParaRPr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99" name="Google Shape;199;p4" descr="ロゴ, 会社名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96" y="1448769"/>
            <a:ext cx="1406632" cy="643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/>
          <p:nvPr/>
        </p:nvSpPr>
        <p:spPr>
          <a:xfrm>
            <a:off x="501716" y="4618522"/>
            <a:ext cx="6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04" name="Google Shape;204;p4"/>
          <p:cNvSpPr txBox="1"/>
          <p:nvPr/>
        </p:nvSpPr>
        <p:spPr>
          <a:xfrm>
            <a:off x="766478" y="3669028"/>
            <a:ext cx="30505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</a:t>
            </a:r>
            <a:r>
              <a:rPr lang="ja-JP" altLang="en-US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ゴールドブレンド</a:t>
            </a:r>
            <a:endParaRPr lang="en-US" altLang="ja-JP" sz="16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バリスタ スリム</a:t>
            </a:r>
            <a:r>
              <a:rPr lang="ja-JP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ご紹介資料</a:t>
            </a:r>
            <a:endParaRPr sz="16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206" name="Google Shape;206;p4" descr="グラフィカル ユーザー インターフェイス, アプリケーション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31" y="79169"/>
            <a:ext cx="1860019" cy="72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995667D3-E9C0-56D5-29E5-5CB4FC1E3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592" y="1442242"/>
            <a:ext cx="952144" cy="952144"/>
          </a:xfrm>
          <a:prstGeom prst="rect">
            <a:avLst/>
          </a:prstGeom>
        </p:spPr>
      </p:pic>
      <p:sp>
        <p:nvSpPr>
          <p:cNvPr id="4" name="Google Shape;202;p4">
            <a:extLst>
              <a:ext uri="{FF2B5EF4-FFF2-40B4-BE49-F238E27FC236}">
                <a16:creationId xmlns:a16="http://schemas.microsoft.com/office/drawing/2014/main" id="{5DD7AF79-11A7-472D-1030-5D5977FF2C70}"/>
              </a:ext>
            </a:extLst>
          </p:cNvPr>
          <p:cNvSpPr txBox="1"/>
          <p:nvPr/>
        </p:nvSpPr>
        <p:spPr>
          <a:xfrm>
            <a:off x="7021945" y="6569951"/>
            <a:ext cx="2346822" cy="12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0" i="0" dirty="0">
                <a:solidFill>
                  <a:srgbClr val="AEABA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Roboto"/>
                <a:sym typeface="Roboto"/>
              </a:rPr>
              <a:t>Copyright © Nestle Group All Rights Reserved.</a:t>
            </a:r>
            <a:endParaRPr sz="700" dirty="0">
              <a:solidFill>
                <a:srgbClr val="AEABAB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"/>
          <p:cNvSpPr/>
          <p:nvPr/>
        </p:nvSpPr>
        <p:spPr>
          <a:xfrm>
            <a:off x="0" y="0"/>
            <a:ext cx="567752" cy="6858000"/>
          </a:xfrm>
          <a:prstGeom prst="rect">
            <a:avLst/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D1E94A-5E03-7022-024A-49A2A12888E4}"/>
              </a:ext>
            </a:extLst>
          </p:cNvPr>
          <p:cNvSpPr txBox="1"/>
          <p:nvPr/>
        </p:nvSpPr>
        <p:spPr>
          <a:xfrm>
            <a:off x="1790951" y="1075341"/>
            <a:ext cx="5513743" cy="422391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ネスカフェ アンバサダーとは</a:t>
            </a:r>
            <a:endParaRPr lang="en-US" altLang="ja-JP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人気の理由とは？</a:t>
            </a:r>
            <a:endParaRPr lang="en-US" altLang="ja-JP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導入イメージ</a:t>
            </a:r>
            <a:endParaRPr lang="en-US" altLang="ja-JP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ご利用者の声</a:t>
            </a:r>
            <a:endParaRPr lang="en-US" altLang="ja-JP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プラン内容</a:t>
            </a:r>
            <a:endParaRPr lang="en-US" altLang="ja-JP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ネスカフェ ゴールドブレンド バリスタ スリム</a:t>
            </a:r>
            <a:endParaRPr lang="en-US" altLang="ja-JP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カフェメニュー ラインアップ</a:t>
            </a:r>
            <a:endParaRPr lang="en-US" altLang="ja-JP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他のプランと比較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Google Shape;204;p4">
            <a:extLst>
              <a:ext uri="{FF2B5EF4-FFF2-40B4-BE49-F238E27FC236}">
                <a16:creationId xmlns:a16="http://schemas.microsoft.com/office/drawing/2014/main" id="{93F5F8AB-B053-1262-B4E2-7635A600A5D2}"/>
              </a:ext>
            </a:extLst>
          </p:cNvPr>
          <p:cNvSpPr txBox="1"/>
          <p:nvPr/>
        </p:nvSpPr>
        <p:spPr>
          <a:xfrm>
            <a:off x="921230" y="495166"/>
            <a:ext cx="305051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目次</a:t>
            </a:r>
            <a:endParaRPr sz="24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E9E9BB-9B04-B2B5-8059-9893A34B2483}"/>
              </a:ext>
            </a:extLst>
          </p:cNvPr>
          <p:cNvSpPr txBox="1"/>
          <p:nvPr/>
        </p:nvSpPr>
        <p:spPr>
          <a:xfrm>
            <a:off x="6734254" y="1075341"/>
            <a:ext cx="2530366" cy="43162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月々の費用</a:t>
            </a:r>
            <a:endParaRPr lang="en-US" altLang="ja-JP" u="none" strike="noStrike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定期便のおトクな特典</a:t>
            </a:r>
            <a:endParaRPr lang="en-US" altLang="ja-JP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ご利用条件</a:t>
            </a:r>
            <a:endParaRPr lang="en-US" altLang="ja-JP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お申し込みの流れ</a:t>
            </a:r>
            <a:endParaRPr lang="en-US" altLang="ja-JP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よくあるご質問</a:t>
            </a:r>
            <a:endParaRPr lang="en-US" altLang="ja-JP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お問い合わせ先</a:t>
            </a:r>
            <a:endParaRPr lang="en-US" altLang="ja-JP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250000"/>
              </a:lnSpc>
            </a:pPr>
            <a:b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70998E-00B7-3560-3915-C2778CB5C866}"/>
              </a:ext>
            </a:extLst>
          </p:cNvPr>
          <p:cNvSpPr txBox="1"/>
          <p:nvPr/>
        </p:nvSpPr>
        <p:spPr>
          <a:xfrm>
            <a:off x="1301606" y="1077158"/>
            <a:ext cx="855386" cy="53014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3" action="ppaction://hlinksldjump"/>
              </a:rPr>
              <a:t>P.03</a:t>
            </a:r>
            <a:endParaRPr lang="en-US" altLang="ja-JP" sz="14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4" action="ppaction://hlinksldjump"/>
              </a:rPr>
              <a:t>P.04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5" action="ppaction://hlinksldjump"/>
              </a:rPr>
              <a:t>P.05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6" action="ppaction://hlinksldjump"/>
              </a:rPr>
              <a:t>P.06</a:t>
            </a:r>
            <a:endParaRPr lang="en-US" altLang="ja-JP" sz="14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7" action="ppaction://hlinksldjump"/>
              </a:rPr>
              <a:t>P.07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hlinkClick r:id="rId8" action="ppaction://hlinksldjump"/>
              </a:rPr>
              <a:t>P.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8" action="ppaction://hlinksldjump"/>
              </a:rPr>
              <a:t>08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9" action="ppaction://hlinksldjump"/>
              </a:rPr>
              <a:t>P.09</a:t>
            </a:r>
            <a:endParaRPr lang="en-US" altLang="ja-JP" sz="14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hlinkClick r:id="rId10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0" action="ppaction://hlinksldjump"/>
              </a:rPr>
              <a:t>0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250000"/>
              </a:lnSpc>
            </a:pPr>
            <a:br>
              <a:rPr lang="en-US" altLang="ja-JP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endParaRPr lang="ja-JP" altLang="en-US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2C02BA-5270-53BE-8347-8A1ECED27B18}"/>
              </a:ext>
            </a:extLst>
          </p:cNvPr>
          <p:cNvSpPr txBox="1"/>
          <p:nvPr/>
        </p:nvSpPr>
        <p:spPr>
          <a:xfrm>
            <a:off x="6259337" y="1077158"/>
            <a:ext cx="855386" cy="38153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1" action="ppaction://hlinksldjump"/>
              </a:rPr>
              <a:t>P.11</a:t>
            </a:r>
            <a:endParaRPr lang="en-US" altLang="ja-JP" sz="14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2" action="ppaction://hlinksldjump"/>
              </a:rPr>
              <a:t>P.12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3" action="ppaction://hlinksldjump"/>
              </a:rPr>
              <a:t>P.13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4" action="ppaction://hlinksldjump"/>
              </a:rPr>
              <a:t>P.14</a:t>
            </a:r>
            <a:endParaRPr lang="en-US" altLang="ja-JP" sz="1400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5" action="ppaction://hlinksldjump"/>
              </a:rPr>
              <a:t>P.15</a:t>
            </a:r>
            <a:endParaRPr lang="en-US" altLang="ja-JP" sz="1400" b="1" u="sng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hlinkClick r:id="rId16" action="ppaction://hlinksldjump"/>
              </a:rPr>
              <a:t>P.16</a:t>
            </a:r>
            <a:br>
              <a:rPr lang="en-US" altLang="ja-JP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endParaRPr lang="ja-JP" altLang="en-US" b="1" u="sng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05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2E05DBF-3C78-9356-1578-4F60F78BE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3" t="34338" r="26152" b="3710"/>
          <a:stretch/>
        </p:blipFill>
        <p:spPr>
          <a:xfrm>
            <a:off x="3570133" y="1824382"/>
            <a:ext cx="2765003" cy="2098868"/>
          </a:xfrm>
          <a:prstGeom prst="roundRect">
            <a:avLst>
              <a:gd name="adj" fmla="val 2572"/>
            </a:avLst>
          </a:prstGeom>
        </p:spPr>
      </p:pic>
      <p:sp>
        <p:nvSpPr>
          <p:cNvPr id="232" name="Google Shape;232;p8"/>
          <p:cNvSpPr/>
          <p:nvPr/>
        </p:nvSpPr>
        <p:spPr>
          <a:xfrm>
            <a:off x="559599" y="5102079"/>
            <a:ext cx="8761581" cy="1196279"/>
          </a:xfrm>
          <a:prstGeom prst="roundRect">
            <a:avLst>
              <a:gd name="adj" fmla="val 5379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>
                <a:solidFill>
                  <a:srgbClr val="0C0C0C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ネスカフェ アンバサダー専用定期便でコーヒー等の商品をご購入いただくことで、</a:t>
            </a:r>
            <a:endParaRPr dirty="0">
              <a:solidFill>
                <a:srgbClr val="0C0C0C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>
                <a:solidFill>
                  <a:srgbClr val="0C0C0C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マシンレンタルを無料とさせていただいております。</a:t>
            </a:r>
            <a:endParaRPr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33" name="Google Shape;233;p8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1066" r="68934"/>
                    </a14:imgEffect>
                  </a14:imgLayer>
                </a14:imgProps>
              </a:ext>
            </a:extLst>
          </a:blip>
          <a:srcRect l="26332" r="26332"/>
          <a:stretch/>
        </p:blipFill>
        <p:spPr>
          <a:xfrm>
            <a:off x="571928" y="1701468"/>
            <a:ext cx="2808001" cy="2224567"/>
          </a:xfrm>
          <a:prstGeom prst="roundRect">
            <a:avLst>
              <a:gd name="adj" fmla="val 2503"/>
            </a:avLst>
          </a:prstGeom>
          <a:solidFill>
            <a:srgbClr val="F2E8E1"/>
          </a:solidFill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572716" y="4063097"/>
            <a:ext cx="2807213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条件達成でマシンはプレゼント！</a:t>
            </a:r>
            <a:endParaRPr sz="105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返却時の送料も不要に！</a:t>
            </a:r>
            <a:endParaRPr sz="1050">
              <a:solidFill>
                <a:schemeClr val="dk1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3554411" y="4063097"/>
            <a:ext cx="2889932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>
                <a:latin typeface="Yu Gothic"/>
                <a:ea typeface="Yu Gothic"/>
              </a:rPr>
              <a:t>香りやコクを好みに合わせて選べる。</a:t>
            </a:r>
            <a:endParaRPr lang="ja-JP" altLang="en-US" sz="1050">
              <a:effectLst/>
              <a:latin typeface="Yu Gothic"/>
              <a:ea typeface="Yu Gothic"/>
            </a:endParaRPr>
          </a:p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>
                <a:latin typeface="Yu Gothic" panose="020B0400000000000000" pitchFamily="34" charset="-128"/>
                <a:ea typeface="Yu Gothic" panose="020B0400000000000000" pitchFamily="34" charset="-128"/>
              </a:rPr>
              <a:t>コーヒーを薄めず冷まさず、カフェラテも</a:t>
            </a:r>
            <a:endParaRPr lang="en-US" altLang="ja-JP" sz="105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>
                <a:latin typeface="Yu Gothic" panose="020B0400000000000000" pitchFamily="34" charset="-128"/>
                <a:ea typeface="Yu Gothic" panose="020B0400000000000000" pitchFamily="34" charset="-128"/>
              </a:rPr>
              <a:t>楽しめます</a:t>
            </a:r>
            <a:r>
              <a:rPr lang="ja-JP" altLang="en-US" sz="1050" u="none" strike="noStrike">
                <a:solidFill>
                  <a:srgbClr val="000000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！</a:t>
            </a:r>
            <a:endParaRPr lang="ja-JP" altLang="en-US" sz="1050"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lnSpc>
                <a:spcPct val="130000"/>
              </a:lnSpc>
            </a:pPr>
            <a:br>
              <a:rPr lang="ja-JP" altLang="en-US" sz="105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</a:br>
            <a:endParaRPr sz="1050">
              <a:solidFill>
                <a:schemeClr val="dk1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6525509" y="4067803"/>
            <a:ext cx="2808000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ご利用中の修理・交換時も一切費用は</a:t>
            </a:r>
            <a:endParaRPr sz="1050">
              <a:solidFill>
                <a:schemeClr val="dk1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かかりません。</a:t>
            </a:r>
            <a:endParaRPr sz="1050">
              <a:solidFill>
                <a:schemeClr val="dk1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</p:txBody>
      </p:sp>
      <p:grpSp>
        <p:nvGrpSpPr>
          <p:cNvPr id="238" name="Google Shape;238;p8"/>
          <p:cNvGrpSpPr/>
          <p:nvPr/>
        </p:nvGrpSpPr>
        <p:grpSpPr>
          <a:xfrm>
            <a:off x="572716" y="1144733"/>
            <a:ext cx="2808000" cy="1080126"/>
            <a:chOff x="560387" y="1313244"/>
            <a:chExt cx="2808000" cy="1080126"/>
          </a:xfrm>
        </p:grpSpPr>
        <p:sp>
          <p:nvSpPr>
            <p:cNvPr id="239" name="Google Shape;239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コーヒーメーカー</a:t>
              </a:r>
              <a:r>
                <a:rPr lang="ja-JP" altLang="en-US" sz="1400" b="1" u="none" strike="noStrike" cap="none" dirty="0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が</a:t>
              </a:r>
              <a:endParaRPr sz="1400" b="1" u="none" strike="noStrike" cap="none" dirty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CA123F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無料</a:t>
              </a:r>
              <a:r>
                <a:rPr lang="ja-JP" sz="1400" b="1" u="none" strike="noStrike" cap="none" dirty="0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で</a:t>
              </a:r>
              <a:r>
                <a:rPr lang="ja-JP" altLang="en-US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レンタルできます</a:t>
              </a:r>
              <a:endParaRPr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pic>
        <p:nvPicPr>
          <p:cNvPr id="241" name="Google Shape;241;p8" descr="電話をしている女性&#10;&#10;中程度の精度で自動的に生成された説明"/>
          <p:cNvPicPr preferRelativeResize="0"/>
          <p:nvPr/>
        </p:nvPicPr>
        <p:blipFill rotWithShape="1">
          <a:blip r:embed="rId6">
            <a:alphaModFix/>
          </a:blip>
          <a:srcRect l="2960" t="-11126" r="19692" b="2958"/>
          <a:stretch/>
        </p:blipFill>
        <p:spPr>
          <a:xfrm>
            <a:off x="6525509" y="1698685"/>
            <a:ext cx="2808000" cy="2224565"/>
          </a:xfrm>
          <a:prstGeom prst="roundRect">
            <a:avLst>
              <a:gd name="adj" fmla="val 3024"/>
            </a:avLst>
          </a:prstGeom>
          <a:noFill/>
          <a:ln>
            <a:noFill/>
          </a:ln>
        </p:spPr>
      </p:pic>
      <p:grpSp>
        <p:nvGrpSpPr>
          <p:cNvPr id="242" name="Google Shape;242;p8"/>
          <p:cNvGrpSpPr/>
          <p:nvPr/>
        </p:nvGrpSpPr>
        <p:grpSpPr>
          <a:xfrm>
            <a:off x="6525511" y="1144733"/>
            <a:ext cx="2808000" cy="1080126"/>
            <a:chOff x="560387" y="1313244"/>
            <a:chExt cx="2808000" cy="1080126"/>
          </a:xfrm>
        </p:grpSpPr>
        <p:sp>
          <p:nvSpPr>
            <p:cNvPr id="243" name="Google Shape;243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>
                  <a:solidFill>
                    <a:srgbClr val="CA123F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安心</a:t>
              </a:r>
              <a:r>
                <a:rPr lang="ja-JP" sz="1400" b="1" u="none" strike="noStrike" cap="none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のマシン保証</a:t>
              </a:r>
              <a:endParaRPr b="1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sp>
        <p:nvSpPr>
          <p:cNvPr id="246" name="Google Shape;246;p8"/>
          <p:cNvSpPr txBox="1"/>
          <p:nvPr/>
        </p:nvSpPr>
        <p:spPr>
          <a:xfrm>
            <a:off x="584820" y="4910550"/>
            <a:ext cx="87363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どうしてマシンレンタルが</a:t>
            </a:r>
            <a:r>
              <a:rPr lang="ja-JP" sz="2000" b="1">
                <a:solidFill>
                  <a:srgbClr val="CA123F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無料</a:t>
            </a:r>
            <a:r>
              <a:rPr lang="ja-JP" sz="1600" b="1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なの？</a:t>
            </a:r>
            <a:endParaRPr sz="1400" b="1">
              <a:solidFill>
                <a:schemeClr val="dk1"/>
              </a:solidFill>
              <a:latin typeface="Yu Gothic" panose="020B0400000000000000" pitchFamily="34" charset="-128"/>
              <a:ea typeface="Yu Gothic" panose="020B0400000000000000" pitchFamily="34" charset="-128"/>
              <a:sym typeface="Arial"/>
            </a:endParaRPr>
          </a:p>
        </p:txBody>
      </p:sp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A123F"/>
              </a:buClr>
              <a:buSzPts val="2400"/>
              <a:buFont typeface="Arial"/>
              <a:buNone/>
            </a:pPr>
            <a:r>
              <a:rPr lang="ja-JP" dirty="0">
                <a:solidFill>
                  <a:srgbClr val="CA123F"/>
                </a:solidFill>
              </a:rPr>
              <a:t>人気の理由</a:t>
            </a:r>
            <a:r>
              <a:rPr lang="ja-JP" dirty="0"/>
              <a:t>とは？</a:t>
            </a:r>
            <a:endParaRPr dirty="0"/>
          </a:p>
        </p:txBody>
      </p:sp>
      <p:grpSp>
        <p:nvGrpSpPr>
          <p:cNvPr id="249" name="Google Shape;249;p8"/>
          <p:cNvGrpSpPr/>
          <p:nvPr/>
        </p:nvGrpSpPr>
        <p:grpSpPr>
          <a:xfrm>
            <a:off x="3555985" y="1144733"/>
            <a:ext cx="2808000" cy="1080126"/>
            <a:chOff x="560387" y="1313244"/>
            <a:chExt cx="2808000" cy="1080126"/>
          </a:xfrm>
        </p:grpSpPr>
        <p:sp>
          <p:nvSpPr>
            <p:cNvPr id="250" name="Google Shape;250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>
                  <a:solidFill>
                    <a:srgbClr val="CA123F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1杯20円</a:t>
              </a:r>
              <a:r>
                <a:rPr lang="ja-JP" sz="1400" b="1" u="none" strike="noStrike" cap="none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から</a:t>
              </a:r>
              <a:r>
                <a:rPr lang="ja-JP" altLang="en-US" sz="1400" b="1" u="none" strike="noStrike" cap="none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本格的な</a:t>
              </a:r>
              <a:r>
                <a:rPr lang="ja-JP" sz="1400" b="1" u="none" strike="noStrike" cap="none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カフェ</a:t>
              </a:r>
              <a:endParaRPr sz="1400" b="1" u="none" strike="noStrike" cap="none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1" u="none" strike="noStrike" cap="none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メニューが楽しめます</a:t>
              </a:r>
              <a:endParaRPr b="1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pic>
        <p:nvPicPr>
          <p:cNvPr id="3" name="図 2" descr="座る, 暗い, テーブル, 電話 が含まれている画像&#10;&#10;自動的に生成された説明">
            <a:extLst>
              <a:ext uri="{FF2B5EF4-FFF2-40B4-BE49-F238E27FC236}">
                <a16:creationId xmlns:a16="http://schemas.microsoft.com/office/drawing/2014/main" id="{4B630C81-8A3A-DEAA-6CE4-3FF531853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50" y="2157458"/>
            <a:ext cx="3149756" cy="1776659"/>
          </a:xfrm>
          <a:prstGeom prst="rect">
            <a:avLst/>
          </a:prstGeom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5D7228F3-76B7-88D1-9DEE-0ABA8B1BA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987" y="2257265"/>
            <a:ext cx="521945" cy="5219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24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17C400C-46E7-4C69-712A-05FFA11AF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089" y="1134275"/>
            <a:ext cx="8759821" cy="341846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5D77846-414D-25A1-F63B-81B0FC719A27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4DB3F06-CEC0-D156-3DC7-FE089B244D31}"/>
              </a:ext>
            </a:extLst>
          </p:cNvPr>
          <p:cNvSpPr/>
          <p:nvPr/>
        </p:nvSpPr>
        <p:spPr>
          <a:xfrm>
            <a:off x="642705" y="4272964"/>
            <a:ext cx="1519538" cy="27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25EE745-F9E7-C0E4-D234-819C890E36C8}"/>
              </a:ext>
            </a:extLst>
          </p:cNvPr>
          <p:cNvSpPr/>
          <p:nvPr/>
        </p:nvSpPr>
        <p:spPr>
          <a:xfrm>
            <a:off x="5469990" y="1418230"/>
            <a:ext cx="3291805" cy="203876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ロゴ&#10;&#10;自動的に生成された説明">
            <a:extLst>
              <a:ext uri="{FF2B5EF4-FFF2-40B4-BE49-F238E27FC236}">
                <a16:creationId xmlns:a16="http://schemas.microsoft.com/office/drawing/2014/main" id="{3FF4EFB1-532E-FCCE-7E05-953631907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6" name="Google Shape;257;p9">
            <a:extLst>
              <a:ext uri="{FF2B5EF4-FFF2-40B4-BE49-F238E27FC236}">
                <a16:creationId xmlns:a16="http://schemas.microsoft.com/office/drawing/2014/main" id="{9F3C7000-5B8C-A83D-5370-4665186A5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プラン内容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5884B5-5358-94D2-B190-52921527CC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089" y="4792864"/>
            <a:ext cx="6766541" cy="1243849"/>
          </a:xfrm>
          <a:prstGeom prst="rect">
            <a:avLst/>
          </a:prstGeom>
        </p:spPr>
      </p:pic>
      <p:pic>
        <p:nvPicPr>
          <p:cNvPr id="7" name="図 6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93B92DB-0CB6-37A5-0682-73337CF5B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5182" y="912538"/>
            <a:ext cx="2502745" cy="27808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FAD593-883D-2740-B3E9-640D37F92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77" y="923213"/>
            <a:ext cx="9062611" cy="26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oogle Shape;272;p12">
            <a:extLst>
              <a:ext uri="{FF2B5EF4-FFF2-40B4-BE49-F238E27FC236}">
                <a16:creationId xmlns:a16="http://schemas.microsoft.com/office/drawing/2014/main" id="{D4E6132A-8841-D6A5-C27B-FD618F80E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088560"/>
              </p:ext>
            </p:extLst>
          </p:nvPr>
        </p:nvGraphicFramePr>
        <p:xfrm>
          <a:off x="573089" y="3157453"/>
          <a:ext cx="4585584" cy="1224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8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サイズ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幅 約</a:t>
                      </a:r>
                      <a:r>
                        <a:rPr lang="en-US" alt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11.2cm / </a:t>
                      </a:r>
                      <a:r>
                        <a:rPr lang="ja-JP" altLang="en-US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高さ 約</a:t>
                      </a:r>
                      <a:r>
                        <a:rPr lang="en-US" alt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34.9cm / </a:t>
                      </a:r>
                      <a:r>
                        <a:rPr lang="ja-JP" altLang="en-US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奥行 約</a:t>
                      </a:r>
                      <a:r>
                        <a:rPr lang="en-US" alt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32.6cm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ワット数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1460W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製品重量　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約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2.9kg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容量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1100ml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主な機能</a:t>
                      </a:r>
                      <a:endParaRPr sz="900" b="0" i="0" u="none" strike="noStrike" cap="none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​温度調節機能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CC4A14-8C84-DB46-2836-33C5B76B7BDD}"/>
              </a:ext>
            </a:extLst>
          </p:cNvPr>
          <p:cNvSpPr txBox="1"/>
          <p:nvPr/>
        </p:nvSpPr>
        <p:spPr>
          <a:xfrm>
            <a:off x="573088" y="1885515"/>
            <a:ext cx="4722237" cy="1131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お湯機能搭載で、通常メニューに加えて、気分やシーンに合わせてスティックタイプの多彩なドリンクが楽しめる！</a:t>
            </a:r>
            <a:endParaRPr kumimoji="1" lang="en-US" altLang="ja-JP" sz="100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「エスプレッソタイプ</a:t>
            </a:r>
            <a:r>
              <a:rPr kumimoji="1" lang="en-US" altLang="ja-JP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kumimoji="1" lang="ja-JP" altLang="en-US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アイスメニュー」ボタンでアイスメニューも気軽に選べ、</a:t>
            </a:r>
            <a:endParaRPr kumimoji="1" lang="en-US" altLang="ja-JP" sz="100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どこでも、みんなが楽しめるカフェに！</a:t>
            </a:r>
            <a:endParaRPr kumimoji="1" lang="en-US" altLang="ja-JP" sz="100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sz="100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アイスメニューには氷が必要です。</a:t>
            </a:r>
            <a:endParaRPr kumimoji="1" lang="en-US" altLang="ja-JP" sz="100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40D812-4333-5C83-3230-3327D233A62B}"/>
              </a:ext>
            </a:extLst>
          </p:cNvPr>
          <p:cNvSpPr txBox="1"/>
          <p:nvPr/>
        </p:nvSpPr>
        <p:spPr>
          <a:xfrm>
            <a:off x="583443" y="1069447"/>
            <a:ext cx="5820037" cy="7868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b="1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スリムなボディでコンパクトサイズ！</a:t>
            </a:r>
            <a:endParaRPr kumimoji="1" lang="en-US" altLang="ja-JP" sz="1800" b="1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b="1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毎日のお手入れも水洗いで簡単。</a:t>
            </a:r>
            <a:endParaRPr kumimoji="1" lang="en-US" altLang="ja-JP" sz="1800" b="1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31092B4-9F3B-D87E-32BD-9D581F43B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18" y="1065852"/>
            <a:ext cx="2726424" cy="321821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794536C-6AEB-6924-A670-4D145D5A7558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3" name="図 22" descr="ロゴ&#10;&#10;自動的に生成された説明">
            <a:extLst>
              <a:ext uri="{FF2B5EF4-FFF2-40B4-BE49-F238E27FC236}">
                <a16:creationId xmlns:a16="http://schemas.microsoft.com/office/drawing/2014/main" id="{44BE52D5-F546-5D91-4408-2DAE725BD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5" name="Google Shape;257;p9">
            <a:extLst>
              <a:ext uri="{FF2B5EF4-FFF2-40B4-BE49-F238E27FC236}">
                <a16:creationId xmlns:a16="http://schemas.microsoft.com/office/drawing/2014/main" id="{C2CC9BFB-6E49-122F-D050-B62AD5B0A8F9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>
                <a:latin typeface="游ゴシック"/>
                <a:ea typeface="游ゴシック"/>
              </a:rPr>
              <a:t>ネスカフェ ゴールドブレンド バリスタ スリム</a:t>
            </a:r>
          </a:p>
        </p:txBody>
      </p:sp>
      <p:pic>
        <p:nvPicPr>
          <p:cNvPr id="9" name="図 8" descr="テキスト&#10;&#10;説明は自動で生成されたものです">
            <a:extLst>
              <a:ext uri="{FF2B5EF4-FFF2-40B4-BE49-F238E27FC236}">
                <a16:creationId xmlns:a16="http://schemas.microsoft.com/office/drawing/2014/main" id="{FC17C61D-8FE1-FCCC-EA91-E66544A70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8" y="4594828"/>
            <a:ext cx="8722708" cy="17860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188E173-E0E4-0B33-2B60-2A793BDAC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999" y="4981548"/>
            <a:ext cx="3842328" cy="136298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662222-BEA8-2C46-0FAB-990067B10A1B}"/>
              </a:ext>
            </a:extLst>
          </p:cNvPr>
          <p:cNvSpPr/>
          <p:nvPr/>
        </p:nvSpPr>
        <p:spPr>
          <a:xfrm>
            <a:off x="726332" y="4997366"/>
            <a:ext cx="1564805" cy="1362983"/>
          </a:xfrm>
          <a:prstGeom prst="rect">
            <a:avLst/>
          </a:prstGeom>
          <a:solidFill>
            <a:srgbClr val="F2E8E1"/>
          </a:solidFill>
          <a:ln>
            <a:solidFill>
              <a:srgbClr val="F2E8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手に持っている&#10;&#10;中程度の精度で自動的に生成された説明">
            <a:extLst>
              <a:ext uri="{FF2B5EF4-FFF2-40B4-BE49-F238E27FC236}">
                <a16:creationId xmlns:a16="http://schemas.microsoft.com/office/drawing/2014/main" id="{179C36D6-E83F-B8E8-00E6-24EA8E505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332" y="5102507"/>
            <a:ext cx="1513091" cy="1059420"/>
          </a:xfrm>
          <a:prstGeom prst="roundRect">
            <a:avLst>
              <a:gd name="adj" fmla="val 9883"/>
            </a:avLst>
          </a:prstGeom>
        </p:spPr>
      </p:pic>
    </p:spTree>
    <p:extLst>
      <p:ext uri="{BB962C8B-B14F-4D97-AF65-F5344CB8AC3E}">
        <p14:creationId xmlns:p14="http://schemas.microsoft.com/office/powerpoint/2010/main" val="815781814"/>
      </p:ext>
    </p:extLst>
  </p:cSld>
  <p:clrMapOvr>
    <a:masterClrMapping/>
  </p:clrMapOvr>
</p:sld>
</file>

<file path=ppt/theme/theme1.xml><?xml version="1.0" encoding="utf-8"?>
<a:theme xmlns:a="http://schemas.openxmlformats.org/drawingml/2006/main" name="1_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8A5B52CE2F33547BFE2486714E4820E" ma:contentTypeVersion="14" ma:contentTypeDescription="新しいドキュメントを作成します。" ma:contentTypeScope="" ma:versionID="19c3ab2a98d6a5a1139872da39f1dfc6">
  <xsd:schema xmlns:xsd="http://www.w3.org/2001/XMLSchema" xmlns:xs="http://www.w3.org/2001/XMLSchema" xmlns:p="http://schemas.microsoft.com/office/2006/metadata/properties" xmlns:ns2="39ddff33-dbc9-475c-8c04-2b63b0c74d09" xmlns:ns3="ddeda304-f8ee-4464-9ff8-917edfc61a05" targetNamespace="http://schemas.microsoft.com/office/2006/metadata/properties" ma:root="true" ma:fieldsID="37bfcd2a71d0370bad84818eeaa3defe" ns2:_="" ns3:_="">
    <xsd:import namespace="39ddff33-dbc9-475c-8c04-2b63b0c74d09"/>
    <xsd:import namespace="ddeda304-f8ee-4464-9ff8-917edfc61a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dff33-dbc9-475c-8c04-2b63b0c74d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da304-f8ee-4464-9ff8-917edfc61a0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c867011-4497-4013-bb7a-dc3dbe5a3a48}" ma:internalName="TaxCatchAll" ma:showField="CatchAllData" ma:web="ddeda304-f8ee-4464-9ff8-917edfc61a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ddff33-dbc9-475c-8c04-2b63b0c74d09">
      <Terms xmlns="http://schemas.microsoft.com/office/infopath/2007/PartnerControls"/>
    </lcf76f155ced4ddcb4097134ff3c332f>
    <TaxCatchAll xmlns="ddeda304-f8ee-4464-9ff8-917edfc61a05" xsi:nil="true"/>
    <SharedWithUsers xmlns="ddeda304-f8ee-4464-9ff8-917edfc61a0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23E88AD-F524-4DB7-8BA7-49337A80AD65}"/>
</file>

<file path=customXml/itemProps2.xml><?xml version="1.0" encoding="utf-8"?>
<ds:datastoreItem xmlns:ds="http://schemas.openxmlformats.org/officeDocument/2006/customXml" ds:itemID="{32D0B6CF-2EA2-4233-8D56-2D7817EECAB8}"/>
</file>

<file path=customXml/itemProps3.xml><?xml version="1.0" encoding="utf-8"?>
<ds:datastoreItem xmlns:ds="http://schemas.openxmlformats.org/officeDocument/2006/customXml" ds:itemID="{955C6E6C-E630-4CBD-BD29-F3A03AD25FF1}"/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Microsoft Office PowerPoint</Application>
  <PresentationFormat>A4 210 x 297 mm</PresentationFormat>
  <Paragraphs>169</Paragraphs>
  <Slides>17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Yu Gothic Medium</vt:lpstr>
      <vt:lpstr>Arial</vt:lpstr>
      <vt:lpstr>Calibri</vt:lpstr>
      <vt:lpstr>游ゴシック</vt:lpstr>
      <vt:lpstr>游ゴシック</vt:lpstr>
      <vt:lpstr>Calibri Light</vt:lpstr>
      <vt:lpstr>Quattrocento Sans</vt:lpstr>
      <vt:lpstr>1_デザインの設定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人気の理由とは？</vt:lpstr>
      <vt:lpstr>PowerPoint プレゼンテーション</vt:lpstr>
      <vt:lpstr>PowerPoint プレゼンテーション</vt:lpstr>
      <vt:lpstr>プラン内容</vt:lpstr>
      <vt:lpstr>PowerPoint プレゼンテーション</vt:lpstr>
      <vt:lpstr>PowerPoint プレゼンテーション</vt:lpstr>
      <vt:lpstr>他のプランと比較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よくあるご質問</vt:lpstr>
      <vt:lpstr>お問い合わせ先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2025-02-03T02:56:14Z</dcterms:created>
  <dcterms:modified xsi:type="dcterms:W3CDTF">2025-02-03T02:56:23Z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Name">
    <vt:lpwstr>1ada0a2f-b917-4d51-b0d0-d418a10c8b23</vt:lpwstr>
  </property>
  <property fmtid="{D5CDD505-2E9C-101B-9397-08002B2CF9AE}" pid="3" name="MSIP_Label_1ada0a2f-b917-4d51-b0d0-d418a10c8b23_Enabled">
    <vt:lpwstr>true</vt:lpwstr>
  </property>
  <property fmtid="{D5CDD505-2E9C-101B-9397-08002B2CF9AE}" pid="4" name="MediaServiceImageTags">
    <vt:lpwstr/>
  </property>
  <property fmtid="{D5CDD505-2E9C-101B-9397-08002B2CF9AE}" pid="5" name="ContentTypeId">
    <vt:lpwstr>0x010100F8A5B52CE2F33547BFE2486714E4820E</vt:lpwstr>
  </property>
  <property fmtid="{D5CDD505-2E9C-101B-9397-08002B2CF9AE}" pid="6" name="MSIP_Label_1ada0a2f-b917-4d51-b0d0-d418a10c8b23_ActionId">
    <vt:lpwstr>622d3255-5d56-449d-869d-a96a9338a445</vt:lpwstr>
  </property>
  <property fmtid="{D5CDD505-2E9C-101B-9397-08002B2CF9AE}" pid="7" name="MSIP_Label_1ada0a2f-b917-4d51-b0d0-d418a10c8b23_SetDate">
    <vt:lpwstr>2024-03-27T02:42:33Z</vt:lpwstr>
  </property>
  <property fmtid="{D5CDD505-2E9C-101B-9397-08002B2CF9AE}" pid="8" name="MSIP_Label_1ada0a2f-b917-4d51-b0d0-d418a10c8b23_ContentBits">
    <vt:lpwstr>0</vt:lpwstr>
  </property>
  <property fmtid="{D5CDD505-2E9C-101B-9397-08002B2CF9AE}" pid="9" name="MSIP_Label_1ada0a2f-b917-4d51-b0d0-d418a10c8b23_Method">
    <vt:lpwstr>Standard</vt:lpwstr>
  </property>
  <property fmtid="{D5CDD505-2E9C-101B-9397-08002B2CF9AE}" pid="10" name="MSIP_Label_1ada0a2f-b917-4d51-b0d0-d418a10c8b23_SiteId">
    <vt:lpwstr>12a3af23-a769-4654-847f-958f3d479f4a</vt:lpwstr>
  </property>
  <property fmtid="{D5CDD505-2E9C-101B-9397-08002B2CF9AE}" pid="11" name="Order">
    <vt:r8>1018300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_dlc_policyId">
    <vt:lpwstr/>
  </property>
  <property fmtid="{D5CDD505-2E9C-101B-9397-08002B2CF9AE}" pid="21" name="ItemRetentionFormula">
    <vt:lpwstr/>
  </property>
</Properties>
</file>